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36D67C-87B2-4491-9C42-02DE47389F21}" type="doc">
      <dgm:prSet loTypeId="urn:microsoft.com/office/officeart/2005/8/layout/vList5" loCatId="list" qsTypeId="urn:microsoft.com/office/officeart/2005/8/quickstyle/simple5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7D0776A7-727C-4FC7-ADA6-48083929C7E7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Процесс создания нового предприятия или инвестиционного проекта начинается с идеи, но для того чтобы эта идея превратилась в успешный бизнес, необходимо проанализировать ее финансовую жизнеспособность. ФЭО предоставляет ответы на важные вопросы, такие как: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7E1089-91D4-4493-912C-0FB7DC1CB415}" type="parTrans" cxnId="{210E1F24-DC3A-44D5-8CAF-5244BB306A1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E6B907-ABEC-4B6A-8E6A-607FA4757727}" type="sibTrans" cxnId="{210E1F24-DC3A-44D5-8CAF-5244BB306A1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1A799C-391D-45E7-AA4E-313335788DC2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устойчивость: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Сможет ли предприятие выжить на рынке? ФЭО помогает определить, сколько времени потребуется, чтобы проект начал приносить прибыль, и какие ресурсы для этого потребуются.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A0FEBD-ACB4-426D-B579-32C0985C2693}" type="parTrans" cxnId="{2B370522-A043-4F78-9DBF-B8674C749B4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A4C9BE-897F-48F0-851F-110E0B37F31B}" type="sibTrans" cxnId="{2B370522-A043-4F78-9DBF-B8674C749B4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ABD663-0869-4A0B-9029-14635CC3A732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Эффективность инвестиций: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Инвесторы и кредиторы заинтересованы в том, чтобы их инвестиции были безопасными и прибыльными. ФЭО оценивает рентабельность проекта и риски, связанные с ним.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DFC044-5A70-4C21-B5B7-D4E097302E1D}" type="parTrans" cxnId="{3A46468A-82FB-4633-B8DA-22BBAC3B43E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48A0DE-EE11-4937-8121-4CF0C1A6AF16}" type="sibTrans" cxnId="{3A46468A-82FB-4633-B8DA-22BBAC3B43E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76C40C-9843-4A2B-8CC3-0E149F19A109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затрат: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Сколько денег потребуется для реализации проекта? ФЭО позволяет детально определить затраты на оборудование, персонал, маркетинг, и другие аспекты бизнеса.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2DBC3-29F8-4852-B45F-C191938356A3}" type="parTrans" cxnId="{DB721C14-837D-41CC-9156-DA1CC48363F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AB66F0-6CA0-4A3D-9D01-03F6C3E11E3F}" type="sibTrans" cxnId="{DB721C14-837D-41CC-9156-DA1CC48363F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0F0E36-CCFA-494E-AC77-0F1E51D687CE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Прогнозирование прибыли: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ФЭО помогает составить прогнозы доходов и расходов на разные периоды времени. Это важно для планирования финансовых ресурсов и установления целей прибыли.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3C61E6-AA9C-4815-A179-D5C2C525AF43}" type="parTrans" cxnId="{38EF3BAE-45D3-4D65-AB73-F484926CC67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561677-15A9-409D-9568-52EF97065B4A}" type="sibTrans" cxnId="{38EF3BAE-45D3-4D65-AB73-F484926CC67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AACA16-1EB8-4729-8DEB-FF9D3FA7F715}" type="pres">
      <dgm:prSet presAssocID="{7936D67C-87B2-4491-9C42-02DE47389F21}" presName="Name0" presStyleCnt="0">
        <dgm:presLayoutVars>
          <dgm:dir/>
          <dgm:animLvl val="lvl"/>
          <dgm:resizeHandles val="exact"/>
        </dgm:presLayoutVars>
      </dgm:prSet>
      <dgm:spPr/>
    </dgm:pt>
    <dgm:pt modelId="{23B3B2A5-5356-46E6-B099-5D9A6A443B14}" type="pres">
      <dgm:prSet presAssocID="{7D0776A7-727C-4FC7-ADA6-48083929C7E7}" presName="linNode" presStyleCnt="0"/>
      <dgm:spPr/>
    </dgm:pt>
    <dgm:pt modelId="{A682129D-7F31-4ACB-8261-B367A8091107}" type="pres">
      <dgm:prSet presAssocID="{7D0776A7-727C-4FC7-ADA6-48083929C7E7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EE40907C-CE2A-483E-AC29-0E101405B9DB}" type="pres">
      <dgm:prSet presAssocID="{7D0776A7-727C-4FC7-ADA6-48083929C7E7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3A46468A-82FB-4633-B8DA-22BBAC3B43E7}" srcId="{7D0776A7-727C-4FC7-ADA6-48083929C7E7}" destId="{C2ABD663-0869-4A0B-9029-14635CC3A732}" srcOrd="1" destOrd="0" parTransId="{75DFC044-5A70-4C21-B5B7-D4E097302E1D}" sibTransId="{6448A0DE-EE11-4937-8121-4CF0C1A6AF16}"/>
    <dgm:cxn modelId="{FE3253D0-7864-4C9A-A213-92DC09425970}" type="presOf" srcId="{7936D67C-87B2-4491-9C42-02DE47389F21}" destId="{BCAACA16-1EB8-4729-8DEB-FF9D3FA7F715}" srcOrd="0" destOrd="0" presId="urn:microsoft.com/office/officeart/2005/8/layout/vList5"/>
    <dgm:cxn modelId="{DB721C14-837D-41CC-9156-DA1CC48363F9}" srcId="{7D0776A7-727C-4FC7-ADA6-48083929C7E7}" destId="{FB76C40C-9843-4A2B-8CC3-0E149F19A109}" srcOrd="2" destOrd="0" parTransId="{E912DBC3-29F8-4852-B45F-C191938356A3}" sibTransId="{32AB66F0-6CA0-4A3D-9D01-03F6C3E11E3F}"/>
    <dgm:cxn modelId="{9FD31E1C-9BC0-4B5A-9E51-A9099797E03B}" type="presOf" srcId="{FB76C40C-9843-4A2B-8CC3-0E149F19A109}" destId="{EE40907C-CE2A-483E-AC29-0E101405B9DB}" srcOrd="0" destOrd="2" presId="urn:microsoft.com/office/officeart/2005/8/layout/vList5"/>
    <dgm:cxn modelId="{2B370522-A043-4F78-9DBF-B8674C749B4B}" srcId="{7D0776A7-727C-4FC7-ADA6-48083929C7E7}" destId="{DF1A799C-391D-45E7-AA4E-313335788DC2}" srcOrd="0" destOrd="0" parTransId="{C9A0FEBD-ACB4-426D-B579-32C0985C2693}" sibTransId="{03A4C9BE-897F-48F0-851F-110E0B37F31B}"/>
    <dgm:cxn modelId="{38EF3BAE-45D3-4D65-AB73-F484926CC679}" srcId="{7D0776A7-727C-4FC7-ADA6-48083929C7E7}" destId="{A40F0E36-CCFA-494E-AC77-0F1E51D687CE}" srcOrd="3" destOrd="0" parTransId="{B83C61E6-AA9C-4815-A179-D5C2C525AF43}" sibTransId="{9B561677-15A9-409D-9568-52EF97065B4A}"/>
    <dgm:cxn modelId="{E9816F36-107C-467C-856F-0E1020097D76}" type="presOf" srcId="{7D0776A7-727C-4FC7-ADA6-48083929C7E7}" destId="{A682129D-7F31-4ACB-8261-B367A8091107}" srcOrd="0" destOrd="0" presId="urn:microsoft.com/office/officeart/2005/8/layout/vList5"/>
    <dgm:cxn modelId="{92D822F9-F631-48AA-AFEA-2C5992231703}" type="presOf" srcId="{DF1A799C-391D-45E7-AA4E-313335788DC2}" destId="{EE40907C-CE2A-483E-AC29-0E101405B9DB}" srcOrd="0" destOrd="0" presId="urn:microsoft.com/office/officeart/2005/8/layout/vList5"/>
    <dgm:cxn modelId="{931641F8-D529-4FBB-BBE3-DDE76DFC8281}" type="presOf" srcId="{C2ABD663-0869-4A0B-9029-14635CC3A732}" destId="{EE40907C-CE2A-483E-AC29-0E101405B9DB}" srcOrd="0" destOrd="1" presId="urn:microsoft.com/office/officeart/2005/8/layout/vList5"/>
    <dgm:cxn modelId="{210E1F24-DC3A-44D5-8CAF-5244BB306A10}" srcId="{7936D67C-87B2-4491-9C42-02DE47389F21}" destId="{7D0776A7-727C-4FC7-ADA6-48083929C7E7}" srcOrd="0" destOrd="0" parTransId="{2D7E1089-91D4-4493-912C-0FB7DC1CB415}" sibTransId="{EFE6B907-ABEC-4B6A-8E6A-607FA4757727}"/>
    <dgm:cxn modelId="{E5BAAFFC-8A27-4AFF-80A5-3A5EA159694B}" type="presOf" srcId="{A40F0E36-CCFA-494E-AC77-0F1E51D687CE}" destId="{EE40907C-CE2A-483E-AC29-0E101405B9DB}" srcOrd="0" destOrd="3" presId="urn:microsoft.com/office/officeart/2005/8/layout/vList5"/>
    <dgm:cxn modelId="{234DD8BC-43D9-44BA-985B-8FDBC4C3A296}" type="presParOf" srcId="{BCAACA16-1EB8-4729-8DEB-FF9D3FA7F715}" destId="{23B3B2A5-5356-46E6-B099-5D9A6A443B14}" srcOrd="0" destOrd="0" presId="urn:microsoft.com/office/officeart/2005/8/layout/vList5"/>
    <dgm:cxn modelId="{00BB5D00-6D4F-421C-A96B-4E629F0EEF85}" type="presParOf" srcId="{23B3B2A5-5356-46E6-B099-5D9A6A443B14}" destId="{A682129D-7F31-4ACB-8261-B367A8091107}" srcOrd="0" destOrd="0" presId="urn:microsoft.com/office/officeart/2005/8/layout/vList5"/>
    <dgm:cxn modelId="{7358CB72-05E8-4714-A3C8-6CF88A2C62B2}" type="presParOf" srcId="{23B3B2A5-5356-46E6-B099-5D9A6A443B14}" destId="{EE40907C-CE2A-483E-AC29-0E101405B9D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6FB194-5595-4B6C-89AA-B7092980177D}" type="doc">
      <dgm:prSet loTypeId="urn:microsoft.com/office/officeart/2005/8/layout/process4" loCatId="list" qsTypeId="urn:microsoft.com/office/officeart/2005/8/quickstyle/simple2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74C674F6-D5E1-45D9-948A-C0AEE6027356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Сбор и анализ информации.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Первым шагом является сбор всей необходимой информации о проекте. Это включает в себя данные о рынке, конкурентах, потребителях, структуре затрат и прогнозах. Важно иметь четкое представление о контексте, в котором будет реализован проект.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35FE89-BB62-418C-A672-265E190A3664}" type="parTrans" cxnId="{4C198090-5DAD-498E-8107-918ED4A5215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659F7C-9B4E-4777-8289-88AEFCA43BE1}" type="sibTrans" cxnId="{4C198090-5DAD-498E-8107-918ED4A5215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E65233-C745-4E29-A895-182A6DDAE870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Финансовое моделирование.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этом этапе создается финансовая модель проекта. В ней учитываются все расходы и доходы, а также прогнозируются изменения во времени. Это позволяет оценить, как будут меняться финансовые показатели проекта в будущем.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2A42F9-270D-4147-B924-357CA314DB0B}" type="parTrans" cxnId="{683E8C5D-BC61-4909-A55E-6758CC887E6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3F53EF-F9E8-44C9-B791-AC1F37664F3A}" type="sibTrans" cxnId="{683E8C5D-BC61-4909-A55E-6758CC887E6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197FE2-FC62-449B-BE30-0B05B619BC62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рисков.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рисков - важная часть ФЭО. Необходимо выявить потенциальные угрозы для проекта и разработать стратегии их управления. Риски могут быть связаны с изменениями на рынке, финансовыми трудностями, изменениями в законодательстве и другими факторами.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97BBA6-99E6-4603-85E4-2697B9E8E17E}" type="parTrans" cxnId="{8FCCBE83-D220-434A-B8CB-3851E1DF5E2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E4B923-474F-4B66-9EAD-9ED1E2F33C24}" type="sibTrans" cxnId="{8FCCBE83-D220-434A-B8CB-3851E1DF5E2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339972-8108-4A80-9F99-FBDAEB9FCC6F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решения.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основе проведенного анализа и оценки рисков принимается решение о целесообразности реализации проекта. Если ФЭО показывает, что проект не приносит ожидаемой прибыли или слишком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рискованен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его можно пересмотреть или отказаться от него.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39791E-2774-43CC-BB69-8355BB47BE68}" type="parTrans" cxnId="{4D6EEA33-F1B9-4171-B258-9A36A2AAFAD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E1D758-6C83-40E5-9FAE-9A14535102D4}" type="sibTrans" cxnId="{4D6EEA33-F1B9-4171-B258-9A36A2AAFAD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2CC6B4-5682-4D4C-8A32-2B5289C44DD1}" type="pres">
      <dgm:prSet presAssocID="{956FB194-5595-4B6C-89AA-B7092980177D}" presName="Name0" presStyleCnt="0">
        <dgm:presLayoutVars>
          <dgm:dir/>
          <dgm:animLvl val="lvl"/>
          <dgm:resizeHandles val="exact"/>
        </dgm:presLayoutVars>
      </dgm:prSet>
      <dgm:spPr/>
    </dgm:pt>
    <dgm:pt modelId="{96B03885-C810-437A-A9BD-7D081E088D9A}" type="pres">
      <dgm:prSet presAssocID="{C7339972-8108-4A80-9F99-FBDAEB9FCC6F}" presName="boxAndChildren" presStyleCnt="0"/>
      <dgm:spPr/>
    </dgm:pt>
    <dgm:pt modelId="{C5731847-3D38-42A6-89EF-34A14B54BA45}" type="pres">
      <dgm:prSet presAssocID="{C7339972-8108-4A80-9F99-FBDAEB9FCC6F}" presName="parentTextBox" presStyleLbl="node1" presStyleIdx="0" presStyleCnt="4"/>
      <dgm:spPr/>
    </dgm:pt>
    <dgm:pt modelId="{E2023DB2-E5DD-4C71-AFCD-A43846CFF8B5}" type="pres">
      <dgm:prSet presAssocID="{87E4B923-474F-4B66-9EAD-9ED1E2F33C24}" presName="sp" presStyleCnt="0"/>
      <dgm:spPr/>
    </dgm:pt>
    <dgm:pt modelId="{D3EC7820-DE83-4F61-A971-C58E4AC68717}" type="pres">
      <dgm:prSet presAssocID="{D4197FE2-FC62-449B-BE30-0B05B619BC62}" presName="arrowAndChildren" presStyleCnt="0"/>
      <dgm:spPr/>
    </dgm:pt>
    <dgm:pt modelId="{A78DEEC3-6AA3-4D6F-8804-B667EAC7EB91}" type="pres">
      <dgm:prSet presAssocID="{D4197FE2-FC62-449B-BE30-0B05B619BC62}" presName="parentTextArrow" presStyleLbl="node1" presStyleIdx="1" presStyleCnt="4"/>
      <dgm:spPr/>
    </dgm:pt>
    <dgm:pt modelId="{24E4C2DB-36FD-4009-B370-A82305D19C2B}" type="pres">
      <dgm:prSet presAssocID="{263F53EF-F9E8-44C9-B791-AC1F37664F3A}" presName="sp" presStyleCnt="0"/>
      <dgm:spPr/>
    </dgm:pt>
    <dgm:pt modelId="{F4C2B77D-E00D-4BD0-9AD8-2E534545E071}" type="pres">
      <dgm:prSet presAssocID="{07E65233-C745-4E29-A895-182A6DDAE870}" presName="arrowAndChildren" presStyleCnt="0"/>
      <dgm:spPr/>
    </dgm:pt>
    <dgm:pt modelId="{97CB4609-BA9D-4EE5-8B38-79F5342A25EB}" type="pres">
      <dgm:prSet presAssocID="{07E65233-C745-4E29-A895-182A6DDAE870}" presName="parentTextArrow" presStyleLbl="node1" presStyleIdx="2" presStyleCnt="4"/>
      <dgm:spPr/>
    </dgm:pt>
    <dgm:pt modelId="{C891054B-F1DF-4762-B7D1-EB2D4A3BBD93}" type="pres">
      <dgm:prSet presAssocID="{A1659F7C-9B4E-4777-8289-88AEFCA43BE1}" presName="sp" presStyleCnt="0"/>
      <dgm:spPr/>
    </dgm:pt>
    <dgm:pt modelId="{A9196189-6C7D-477D-87E9-F40DB7B8B184}" type="pres">
      <dgm:prSet presAssocID="{74C674F6-D5E1-45D9-948A-C0AEE6027356}" presName="arrowAndChildren" presStyleCnt="0"/>
      <dgm:spPr/>
    </dgm:pt>
    <dgm:pt modelId="{E34EE685-A4A9-4531-AC0F-32DF951AC531}" type="pres">
      <dgm:prSet presAssocID="{74C674F6-D5E1-45D9-948A-C0AEE6027356}" presName="parentTextArrow" presStyleLbl="node1" presStyleIdx="3" presStyleCnt="4"/>
      <dgm:spPr/>
    </dgm:pt>
  </dgm:ptLst>
  <dgm:cxnLst>
    <dgm:cxn modelId="{6B9E77A2-A809-49D7-BFB0-9071CF5899FF}" type="presOf" srcId="{07E65233-C745-4E29-A895-182A6DDAE870}" destId="{97CB4609-BA9D-4EE5-8B38-79F5342A25EB}" srcOrd="0" destOrd="0" presId="urn:microsoft.com/office/officeart/2005/8/layout/process4"/>
    <dgm:cxn modelId="{683E8C5D-BC61-4909-A55E-6758CC887E68}" srcId="{956FB194-5595-4B6C-89AA-B7092980177D}" destId="{07E65233-C745-4E29-A895-182A6DDAE870}" srcOrd="1" destOrd="0" parTransId="{DA2A42F9-270D-4147-B924-357CA314DB0B}" sibTransId="{263F53EF-F9E8-44C9-B791-AC1F37664F3A}"/>
    <dgm:cxn modelId="{4D6EEA33-F1B9-4171-B258-9A36A2AAFADF}" srcId="{956FB194-5595-4B6C-89AA-B7092980177D}" destId="{C7339972-8108-4A80-9F99-FBDAEB9FCC6F}" srcOrd="3" destOrd="0" parTransId="{9739791E-2774-43CC-BB69-8355BB47BE68}" sibTransId="{11E1D758-6C83-40E5-9FAE-9A14535102D4}"/>
    <dgm:cxn modelId="{BE4F9897-10BE-41AA-8037-EC6B845C900B}" type="presOf" srcId="{C7339972-8108-4A80-9F99-FBDAEB9FCC6F}" destId="{C5731847-3D38-42A6-89EF-34A14B54BA45}" srcOrd="0" destOrd="0" presId="urn:microsoft.com/office/officeart/2005/8/layout/process4"/>
    <dgm:cxn modelId="{8FCCBE83-D220-434A-B8CB-3851E1DF5E2E}" srcId="{956FB194-5595-4B6C-89AA-B7092980177D}" destId="{D4197FE2-FC62-449B-BE30-0B05B619BC62}" srcOrd="2" destOrd="0" parTransId="{3E97BBA6-99E6-4603-85E4-2697B9E8E17E}" sibTransId="{87E4B923-474F-4B66-9EAD-9ED1E2F33C24}"/>
    <dgm:cxn modelId="{4C198090-5DAD-498E-8107-918ED4A5215A}" srcId="{956FB194-5595-4B6C-89AA-B7092980177D}" destId="{74C674F6-D5E1-45D9-948A-C0AEE6027356}" srcOrd="0" destOrd="0" parTransId="{AC35FE89-BB62-418C-A672-265E190A3664}" sibTransId="{A1659F7C-9B4E-4777-8289-88AEFCA43BE1}"/>
    <dgm:cxn modelId="{7E63AAA1-D925-483A-AEFB-FEFE1849C10B}" type="presOf" srcId="{74C674F6-D5E1-45D9-948A-C0AEE6027356}" destId="{E34EE685-A4A9-4531-AC0F-32DF951AC531}" srcOrd="0" destOrd="0" presId="urn:microsoft.com/office/officeart/2005/8/layout/process4"/>
    <dgm:cxn modelId="{F138A960-F1D1-4131-867D-BF9AC2E06F3F}" type="presOf" srcId="{956FB194-5595-4B6C-89AA-B7092980177D}" destId="{1E2CC6B4-5682-4D4C-8A32-2B5289C44DD1}" srcOrd="0" destOrd="0" presId="urn:microsoft.com/office/officeart/2005/8/layout/process4"/>
    <dgm:cxn modelId="{12CFBB9D-83A4-4F13-AFE6-89C157FD1ED1}" type="presOf" srcId="{D4197FE2-FC62-449B-BE30-0B05B619BC62}" destId="{A78DEEC3-6AA3-4D6F-8804-B667EAC7EB91}" srcOrd="0" destOrd="0" presId="urn:microsoft.com/office/officeart/2005/8/layout/process4"/>
    <dgm:cxn modelId="{AD2DFA6C-063E-487F-A4B3-C07233CD0B7D}" type="presParOf" srcId="{1E2CC6B4-5682-4D4C-8A32-2B5289C44DD1}" destId="{96B03885-C810-437A-A9BD-7D081E088D9A}" srcOrd="0" destOrd="0" presId="urn:microsoft.com/office/officeart/2005/8/layout/process4"/>
    <dgm:cxn modelId="{0298DAF2-04FE-458C-A908-3528385A49CF}" type="presParOf" srcId="{96B03885-C810-437A-A9BD-7D081E088D9A}" destId="{C5731847-3D38-42A6-89EF-34A14B54BA45}" srcOrd="0" destOrd="0" presId="urn:microsoft.com/office/officeart/2005/8/layout/process4"/>
    <dgm:cxn modelId="{A49AA82B-CDC5-4AB5-A064-EF2A9A41AB24}" type="presParOf" srcId="{1E2CC6B4-5682-4D4C-8A32-2B5289C44DD1}" destId="{E2023DB2-E5DD-4C71-AFCD-A43846CFF8B5}" srcOrd="1" destOrd="0" presId="urn:microsoft.com/office/officeart/2005/8/layout/process4"/>
    <dgm:cxn modelId="{F1D91211-4023-465B-BA42-161A252BB47B}" type="presParOf" srcId="{1E2CC6B4-5682-4D4C-8A32-2B5289C44DD1}" destId="{D3EC7820-DE83-4F61-A971-C58E4AC68717}" srcOrd="2" destOrd="0" presId="urn:microsoft.com/office/officeart/2005/8/layout/process4"/>
    <dgm:cxn modelId="{590D73EB-63A6-427C-A053-B2D739F231A1}" type="presParOf" srcId="{D3EC7820-DE83-4F61-A971-C58E4AC68717}" destId="{A78DEEC3-6AA3-4D6F-8804-B667EAC7EB91}" srcOrd="0" destOrd="0" presId="urn:microsoft.com/office/officeart/2005/8/layout/process4"/>
    <dgm:cxn modelId="{DA8122B3-50CC-4A67-8AC2-B3E53888CD79}" type="presParOf" srcId="{1E2CC6B4-5682-4D4C-8A32-2B5289C44DD1}" destId="{24E4C2DB-36FD-4009-B370-A82305D19C2B}" srcOrd="3" destOrd="0" presId="urn:microsoft.com/office/officeart/2005/8/layout/process4"/>
    <dgm:cxn modelId="{41E20BF1-5FA8-4D52-80E0-42BD018F77FB}" type="presParOf" srcId="{1E2CC6B4-5682-4D4C-8A32-2B5289C44DD1}" destId="{F4C2B77D-E00D-4BD0-9AD8-2E534545E071}" srcOrd="4" destOrd="0" presId="urn:microsoft.com/office/officeart/2005/8/layout/process4"/>
    <dgm:cxn modelId="{13950920-ACFF-45E7-9D13-670FB0F3B10D}" type="presParOf" srcId="{F4C2B77D-E00D-4BD0-9AD8-2E534545E071}" destId="{97CB4609-BA9D-4EE5-8B38-79F5342A25EB}" srcOrd="0" destOrd="0" presId="urn:microsoft.com/office/officeart/2005/8/layout/process4"/>
    <dgm:cxn modelId="{9FBC150C-0C0D-4D41-A44D-003383F1A62D}" type="presParOf" srcId="{1E2CC6B4-5682-4D4C-8A32-2B5289C44DD1}" destId="{C891054B-F1DF-4762-B7D1-EB2D4A3BBD93}" srcOrd="5" destOrd="0" presId="urn:microsoft.com/office/officeart/2005/8/layout/process4"/>
    <dgm:cxn modelId="{B84488A5-38F9-4106-85CA-10881F85EC7F}" type="presParOf" srcId="{1E2CC6B4-5682-4D4C-8A32-2B5289C44DD1}" destId="{A9196189-6C7D-477D-87E9-F40DB7B8B184}" srcOrd="6" destOrd="0" presId="urn:microsoft.com/office/officeart/2005/8/layout/process4"/>
    <dgm:cxn modelId="{98C4A9A7-A0FB-4454-997B-15DCEB85B604}" type="presParOf" srcId="{A9196189-6C7D-477D-87E9-F40DB7B8B184}" destId="{E34EE685-A4A9-4531-AC0F-32DF951AC53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E5A81A-6186-4792-8CB0-7CC3AE914E1C}" type="doc">
      <dgm:prSet loTypeId="urn:microsoft.com/office/officeart/2008/layout/PictureStrips" loCatId="picture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EC2389E-F926-4439-81D6-6C32EB1E9ADB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Строительство: Для оценки целесообразности строительных проектов, включая жилищное строительство и инфраструктуру.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17409D-74AD-45F5-8E39-4B670B8210B2}" type="parTrans" cxnId="{3027366E-2A40-47CF-AEFE-D1CFC21A8DC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42331E-2669-43C0-A69D-27063AF93885}" type="sibTrans" cxnId="{3027366E-2A40-47CF-AEFE-D1CFC21A8DC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B7B1F-A169-4852-A849-587CE72A2013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Промышленность: При запуске новых производственных линий или расширении существующих мощностей.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CDCF09-F744-415E-9E36-3B9B768355D9}" type="parTrans" cxnId="{84AE1570-8B5E-47E1-8824-5A169ED35DB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AD6589-9322-4A5F-962E-280E0C7295E7}" type="sibTrans" cxnId="{84AE1570-8B5E-47E1-8824-5A169ED35DB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940047-74A4-4E1D-8D2D-508F90F4B403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Сельское хозяйство: Для анализа эффективности аграрных проектов, включая внедрение новых технологий.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E1CFDB-612A-4268-972C-3B34AA267BBA}" type="parTrans" cxnId="{796BD840-DEFA-4ED8-8A5F-FBBF9035290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ABC9EA-A2C0-47CB-A05F-6477F48741E1}" type="sibTrans" cxnId="{796BD840-DEFA-4ED8-8A5F-FBBF9035290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BAB761-F10F-427F-B6B9-1C38F5A42405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IT-сектор: В оценке стартапов и новых технологических решений.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325260-F5CB-41DD-B1DE-FE4E49F62778}" type="parTrans" cxnId="{C73E9333-1A40-45D3-8D26-3B7C86CA5BA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4C0EE5-9DDD-4CA5-AA0C-D15B80AD8756}" type="sibTrans" cxnId="{C73E9333-1A40-45D3-8D26-3B7C86CA5BA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9B4CB6-72D4-4C03-B696-318EB280E55B}" type="pres">
      <dgm:prSet presAssocID="{02E5A81A-6186-4792-8CB0-7CC3AE914E1C}" presName="Name0" presStyleCnt="0">
        <dgm:presLayoutVars>
          <dgm:dir/>
          <dgm:resizeHandles val="exact"/>
        </dgm:presLayoutVars>
      </dgm:prSet>
      <dgm:spPr/>
    </dgm:pt>
    <dgm:pt modelId="{ADBC144D-B174-4F5C-87AB-05FE1E9C71C1}" type="pres">
      <dgm:prSet presAssocID="{8EC2389E-F926-4439-81D6-6C32EB1E9ADB}" presName="composite" presStyleCnt="0"/>
      <dgm:spPr/>
    </dgm:pt>
    <dgm:pt modelId="{E7657E99-78DF-47F4-9E14-27D8F8103555}" type="pres">
      <dgm:prSet presAssocID="{8EC2389E-F926-4439-81D6-6C32EB1E9ADB}" presName="rect1" presStyleLbl="trAlignAcc1" presStyleIdx="0" presStyleCnt="4">
        <dgm:presLayoutVars>
          <dgm:bulletEnabled val="1"/>
        </dgm:presLayoutVars>
      </dgm:prSet>
      <dgm:spPr/>
    </dgm:pt>
    <dgm:pt modelId="{5B1F2E5F-62E7-4CF2-AE95-726A6107B157}" type="pres">
      <dgm:prSet presAssocID="{8EC2389E-F926-4439-81D6-6C32EB1E9ADB}" presName="rect2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48FBF15-E8E1-4AD9-928A-02F4CFD5F437}" type="pres">
      <dgm:prSet presAssocID="{1E42331E-2669-43C0-A69D-27063AF93885}" presName="sibTrans" presStyleCnt="0"/>
      <dgm:spPr/>
    </dgm:pt>
    <dgm:pt modelId="{76701B55-6676-41AF-B7D9-CF564ECC0DB6}" type="pres">
      <dgm:prSet presAssocID="{CE1B7B1F-A169-4852-A849-587CE72A2013}" presName="composite" presStyleCnt="0"/>
      <dgm:spPr/>
    </dgm:pt>
    <dgm:pt modelId="{48F9D359-B050-45E2-9B6C-711837DF1B6C}" type="pres">
      <dgm:prSet presAssocID="{CE1B7B1F-A169-4852-A849-587CE72A2013}" presName="rect1" presStyleLbl="trAlignAcc1" presStyleIdx="1" presStyleCnt="4">
        <dgm:presLayoutVars>
          <dgm:bulletEnabled val="1"/>
        </dgm:presLayoutVars>
      </dgm:prSet>
      <dgm:spPr/>
    </dgm:pt>
    <dgm:pt modelId="{FE1B990D-EABC-42F9-B278-4A4F093B2CA8}" type="pres">
      <dgm:prSet presAssocID="{CE1B7B1F-A169-4852-A849-587CE72A2013}" presName="rect2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767587D-92C7-48CB-8CF8-10F84D4D35D1}" type="pres">
      <dgm:prSet presAssocID="{0AAD6589-9322-4A5F-962E-280E0C7295E7}" presName="sibTrans" presStyleCnt="0"/>
      <dgm:spPr/>
    </dgm:pt>
    <dgm:pt modelId="{84F25CB2-B4DC-4311-9676-EE2D8515BBAD}" type="pres">
      <dgm:prSet presAssocID="{1C940047-74A4-4E1D-8D2D-508F90F4B403}" presName="composite" presStyleCnt="0"/>
      <dgm:spPr/>
    </dgm:pt>
    <dgm:pt modelId="{492C66C2-C95F-45AE-A398-D5F7C9E1A908}" type="pres">
      <dgm:prSet presAssocID="{1C940047-74A4-4E1D-8D2D-508F90F4B403}" presName="rect1" presStyleLbl="trAlignAcc1" presStyleIdx="2" presStyleCnt="4">
        <dgm:presLayoutVars>
          <dgm:bulletEnabled val="1"/>
        </dgm:presLayoutVars>
      </dgm:prSet>
      <dgm:spPr/>
    </dgm:pt>
    <dgm:pt modelId="{0C08E998-36DF-417B-8960-A94B0AB3FD92}" type="pres">
      <dgm:prSet presAssocID="{1C940047-74A4-4E1D-8D2D-508F90F4B403}" presName="rect2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2FAB22B-2EA7-4CB6-B73B-567DD3677DB6}" type="pres">
      <dgm:prSet presAssocID="{5AABC9EA-A2C0-47CB-A05F-6477F48741E1}" presName="sibTrans" presStyleCnt="0"/>
      <dgm:spPr/>
    </dgm:pt>
    <dgm:pt modelId="{75113C9D-8A7B-47B9-9DC5-4A3C992D178A}" type="pres">
      <dgm:prSet presAssocID="{9ABAB761-F10F-427F-B6B9-1C38F5A42405}" presName="composite" presStyleCnt="0"/>
      <dgm:spPr/>
    </dgm:pt>
    <dgm:pt modelId="{7AD0DECB-4F5C-4DE4-8DED-86D1315DDA3F}" type="pres">
      <dgm:prSet presAssocID="{9ABAB761-F10F-427F-B6B9-1C38F5A42405}" presName="rect1" presStyleLbl="trAlignAcc1" presStyleIdx="3" presStyleCnt="4">
        <dgm:presLayoutVars>
          <dgm:bulletEnabled val="1"/>
        </dgm:presLayoutVars>
      </dgm:prSet>
      <dgm:spPr/>
    </dgm:pt>
    <dgm:pt modelId="{72A4D96F-8B60-4BCC-AD39-3189DFA6636C}" type="pres">
      <dgm:prSet presAssocID="{9ABAB761-F10F-427F-B6B9-1C38F5A42405}" presName="rect2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B8025A3D-5261-449F-AC3D-394872CC7969}" type="presOf" srcId="{8EC2389E-F926-4439-81D6-6C32EB1E9ADB}" destId="{E7657E99-78DF-47F4-9E14-27D8F8103555}" srcOrd="0" destOrd="0" presId="urn:microsoft.com/office/officeart/2008/layout/PictureStrips"/>
    <dgm:cxn modelId="{4AEFC717-CD51-4A09-8E02-F6FCFB688326}" type="presOf" srcId="{CE1B7B1F-A169-4852-A849-587CE72A2013}" destId="{48F9D359-B050-45E2-9B6C-711837DF1B6C}" srcOrd="0" destOrd="0" presId="urn:microsoft.com/office/officeart/2008/layout/PictureStrips"/>
    <dgm:cxn modelId="{A84EB4AF-1A63-4DED-9BDA-128196BE196C}" type="presOf" srcId="{02E5A81A-6186-4792-8CB0-7CC3AE914E1C}" destId="{EC9B4CB6-72D4-4C03-B696-318EB280E55B}" srcOrd="0" destOrd="0" presId="urn:microsoft.com/office/officeart/2008/layout/PictureStrips"/>
    <dgm:cxn modelId="{3027366E-2A40-47CF-AEFE-D1CFC21A8DCC}" srcId="{02E5A81A-6186-4792-8CB0-7CC3AE914E1C}" destId="{8EC2389E-F926-4439-81D6-6C32EB1E9ADB}" srcOrd="0" destOrd="0" parTransId="{3D17409D-74AD-45F5-8E39-4B670B8210B2}" sibTransId="{1E42331E-2669-43C0-A69D-27063AF93885}"/>
    <dgm:cxn modelId="{5A24AE9E-7D2E-40EC-B1F2-1552E6522D5B}" type="presOf" srcId="{9ABAB761-F10F-427F-B6B9-1C38F5A42405}" destId="{7AD0DECB-4F5C-4DE4-8DED-86D1315DDA3F}" srcOrd="0" destOrd="0" presId="urn:microsoft.com/office/officeart/2008/layout/PictureStrips"/>
    <dgm:cxn modelId="{C73E9333-1A40-45D3-8D26-3B7C86CA5BA2}" srcId="{02E5A81A-6186-4792-8CB0-7CC3AE914E1C}" destId="{9ABAB761-F10F-427F-B6B9-1C38F5A42405}" srcOrd="3" destOrd="0" parTransId="{01325260-F5CB-41DD-B1DE-FE4E49F62778}" sibTransId="{3F4C0EE5-9DDD-4CA5-AA0C-D15B80AD8756}"/>
    <dgm:cxn modelId="{796BD840-DEFA-4ED8-8A5F-FBBF9035290A}" srcId="{02E5A81A-6186-4792-8CB0-7CC3AE914E1C}" destId="{1C940047-74A4-4E1D-8D2D-508F90F4B403}" srcOrd="2" destOrd="0" parTransId="{2DE1CFDB-612A-4268-972C-3B34AA267BBA}" sibTransId="{5AABC9EA-A2C0-47CB-A05F-6477F48741E1}"/>
    <dgm:cxn modelId="{3D909959-62C9-436C-904A-B679E9B73355}" type="presOf" srcId="{1C940047-74A4-4E1D-8D2D-508F90F4B403}" destId="{492C66C2-C95F-45AE-A398-D5F7C9E1A908}" srcOrd="0" destOrd="0" presId="urn:microsoft.com/office/officeart/2008/layout/PictureStrips"/>
    <dgm:cxn modelId="{84AE1570-8B5E-47E1-8824-5A169ED35DB6}" srcId="{02E5A81A-6186-4792-8CB0-7CC3AE914E1C}" destId="{CE1B7B1F-A169-4852-A849-587CE72A2013}" srcOrd="1" destOrd="0" parTransId="{BECDCF09-F744-415E-9E36-3B9B768355D9}" sibTransId="{0AAD6589-9322-4A5F-962E-280E0C7295E7}"/>
    <dgm:cxn modelId="{96775AFC-E76C-4CBE-8F32-47F08D9109D5}" type="presParOf" srcId="{EC9B4CB6-72D4-4C03-B696-318EB280E55B}" destId="{ADBC144D-B174-4F5C-87AB-05FE1E9C71C1}" srcOrd="0" destOrd="0" presId="urn:microsoft.com/office/officeart/2008/layout/PictureStrips"/>
    <dgm:cxn modelId="{680460E9-D227-4370-A8A6-B03C3381FBC9}" type="presParOf" srcId="{ADBC144D-B174-4F5C-87AB-05FE1E9C71C1}" destId="{E7657E99-78DF-47F4-9E14-27D8F8103555}" srcOrd="0" destOrd="0" presId="urn:microsoft.com/office/officeart/2008/layout/PictureStrips"/>
    <dgm:cxn modelId="{70779AE8-D48C-4945-98B9-B8B40209C472}" type="presParOf" srcId="{ADBC144D-B174-4F5C-87AB-05FE1E9C71C1}" destId="{5B1F2E5F-62E7-4CF2-AE95-726A6107B157}" srcOrd="1" destOrd="0" presId="urn:microsoft.com/office/officeart/2008/layout/PictureStrips"/>
    <dgm:cxn modelId="{76297F11-2F65-43E2-897D-9E74000963FE}" type="presParOf" srcId="{EC9B4CB6-72D4-4C03-B696-318EB280E55B}" destId="{E48FBF15-E8E1-4AD9-928A-02F4CFD5F437}" srcOrd="1" destOrd="0" presId="urn:microsoft.com/office/officeart/2008/layout/PictureStrips"/>
    <dgm:cxn modelId="{AABC4654-3122-4068-8CD3-A674F0184684}" type="presParOf" srcId="{EC9B4CB6-72D4-4C03-B696-318EB280E55B}" destId="{76701B55-6676-41AF-B7D9-CF564ECC0DB6}" srcOrd="2" destOrd="0" presId="urn:microsoft.com/office/officeart/2008/layout/PictureStrips"/>
    <dgm:cxn modelId="{204E2B8F-7BAD-44DE-98F4-43BA9BFA6157}" type="presParOf" srcId="{76701B55-6676-41AF-B7D9-CF564ECC0DB6}" destId="{48F9D359-B050-45E2-9B6C-711837DF1B6C}" srcOrd="0" destOrd="0" presId="urn:microsoft.com/office/officeart/2008/layout/PictureStrips"/>
    <dgm:cxn modelId="{1F20403C-52E7-4FC2-A6E2-D3E067AA6EC2}" type="presParOf" srcId="{76701B55-6676-41AF-B7D9-CF564ECC0DB6}" destId="{FE1B990D-EABC-42F9-B278-4A4F093B2CA8}" srcOrd="1" destOrd="0" presId="urn:microsoft.com/office/officeart/2008/layout/PictureStrips"/>
    <dgm:cxn modelId="{EA96B4CC-51F2-4C7B-9568-D7BB0E25B1A6}" type="presParOf" srcId="{EC9B4CB6-72D4-4C03-B696-318EB280E55B}" destId="{9767587D-92C7-48CB-8CF8-10F84D4D35D1}" srcOrd="3" destOrd="0" presId="urn:microsoft.com/office/officeart/2008/layout/PictureStrips"/>
    <dgm:cxn modelId="{03F51DB3-7D5F-450B-A853-5FC52C658478}" type="presParOf" srcId="{EC9B4CB6-72D4-4C03-B696-318EB280E55B}" destId="{84F25CB2-B4DC-4311-9676-EE2D8515BBAD}" srcOrd="4" destOrd="0" presId="urn:microsoft.com/office/officeart/2008/layout/PictureStrips"/>
    <dgm:cxn modelId="{EB04E114-96FC-4B0C-8A1F-B678BA258C48}" type="presParOf" srcId="{84F25CB2-B4DC-4311-9676-EE2D8515BBAD}" destId="{492C66C2-C95F-45AE-A398-D5F7C9E1A908}" srcOrd="0" destOrd="0" presId="urn:microsoft.com/office/officeart/2008/layout/PictureStrips"/>
    <dgm:cxn modelId="{AEB7EEB8-E512-43F4-AD71-1E1E6C968890}" type="presParOf" srcId="{84F25CB2-B4DC-4311-9676-EE2D8515BBAD}" destId="{0C08E998-36DF-417B-8960-A94B0AB3FD92}" srcOrd="1" destOrd="0" presId="urn:microsoft.com/office/officeart/2008/layout/PictureStrips"/>
    <dgm:cxn modelId="{12FD9B06-2C23-49BF-91B0-541196832CC6}" type="presParOf" srcId="{EC9B4CB6-72D4-4C03-B696-318EB280E55B}" destId="{72FAB22B-2EA7-4CB6-B73B-567DD3677DB6}" srcOrd="5" destOrd="0" presId="urn:microsoft.com/office/officeart/2008/layout/PictureStrips"/>
    <dgm:cxn modelId="{CBE0EA52-2EC4-4BED-B007-0A92C750C9F6}" type="presParOf" srcId="{EC9B4CB6-72D4-4C03-B696-318EB280E55B}" destId="{75113C9D-8A7B-47B9-9DC5-4A3C992D178A}" srcOrd="6" destOrd="0" presId="urn:microsoft.com/office/officeart/2008/layout/PictureStrips"/>
    <dgm:cxn modelId="{C842AB77-C1EA-4257-A01D-8332E8B9A277}" type="presParOf" srcId="{75113C9D-8A7B-47B9-9DC5-4A3C992D178A}" destId="{7AD0DECB-4F5C-4DE4-8DED-86D1315DDA3F}" srcOrd="0" destOrd="0" presId="urn:microsoft.com/office/officeart/2008/layout/PictureStrips"/>
    <dgm:cxn modelId="{918D8F74-534F-4B9E-97D9-EAE62D02995A}" type="presParOf" srcId="{75113C9D-8A7B-47B9-9DC5-4A3C992D178A}" destId="{72A4D96F-8B60-4BCC-AD39-3189DFA6636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8B57CE-AEF8-4BD6-9641-0A25E9E1DEF0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0EC46A5C-1A9B-4B4E-9FA8-D52DA8D44A89}">
      <dgm:prSet custT="1"/>
      <dgm:spPr/>
      <dgm:t>
        <a:bodyPr/>
        <a:lstStyle/>
        <a:p>
          <a:pPr rtl="0"/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прогнозируются только денежные потоки, которые будут поступать в распоряжение (расходоваться) Получателя(ем) Инвестиций средств;</a:t>
          </a:r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A8407A-ED1D-4F63-9221-DFFEFE490049}" type="parTrans" cxnId="{D9D98137-7C2B-4E44-AF53-27A8C62FE14A}">
      <dgm:prSet/>
      <dgm:spPr/>
      <dgm:t>
        <a:bodyPr/>
        <a:lstStyle/>
        <a:p>
          <a:endParaRPr lang="ru-RU" sz="4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064802-C208-4D91-8A41-D181129B9F52}" type="sibTrans" cxnId="{D9D98137-7C2B-4E44-AF53-27A8C62FE14A}">
      <dgm:prSet custT="1"/>
      <dgm:spPr/>
      <dgm:t>
        <a:bodyPr/>
        <a:lstStyle/>
        <a:p>
          <a:endParaRPr lang="ru-RU" sz="4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82CF87-20E1-449A-B155-24D61E21946E}">
      <dgm:prSet custT="1"/>
      <dgm:spPr/>
      <dgm:t>
        <a:bodyPr/>
        <a:lstStyle/>
        <a:p>
          <a:pPr rtl="0"/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затраты, связанные с проектом, осуществленные до начального момента прогнозного периода, не должны учитываться в прогнозных финансовых потоках, но могут быть учтены в виде активов на балансе Получателя Инвестиций средств</a:t>
          </a:r>
          <a:r>
            <a:rPr lang="kk-KZ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0D2307-4786-49E4-98EE-244A6459CE42}" type="parTrans" cxnId="{B6B54857-B8E6-4CCE-B7B5-87854660034E}">
      <dgm:prSet/>
      <dgm:spPr/>
      <dgm:t>
        <a:bodyPr/>
        <a:lstStyle/>
        <a:p>
          <a:endParaRPr lang="ru-RU" sz="4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C27D60-531F-4B5E-8E53-616D23B44A0A}" type="sibTrans" cxnId="{B6B54857-B8E6-4CCE-B7B5-87854660034E}">
      <dgm:prSet custT="1"/>
      <dgm:spPr/>
      <dgm:t>
        <a:bodyPr/>
        <a:lstStyle/>
        <a:p>
          <a:endParaRPr lang="ru-RU" sz="4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5F0335-EC03-4355-830B-04290A408D84}">
      <dgm:prSet custT="1"/>
      <dgm:spPr/>
      <dgm:t>
        <a:bodyPr/>
        <a:lstStyle/>
        <a:p>
          <a:pPr rtl="0"/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график привлечения финансирования должен быть привязан к графику реализации мероприятий ФЭО, денежные потоки по финансовой деятельности должны прогнозироваться на основе денежных потоков от операционной и инвестиционной деятельности;</a:t>
          </a:r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912C74-4610-4A8A-874E-76FBD6D754EA}" type="parTrans" cxnId="{06DC2EEF-C1F9-4B6B-8819-4E8E62EEC248}">
      <dgm:prSet/>
      <dgm:spPr/>
      <dgm:t>
        <a:bodyPr/>
        <a:lstStyle/>
        <a:p>
          <a:endParaRPr lang="ru-RU" sz="4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DCCA85-E87B-4488-8DAF-3B0F2FABBB96}" type="sibTrans" cxnId="{06DC2EEF-C1F9-4B6B-8819-4E8E62EEC248}">
      <dgm:prSet custT="1"/>
      <dgm:spPr/>
      <dgm:t>
        <a:bodyPr/>
        <a:lstStyle/>
        <a:p>
          <a:endParaRPr lang="ru-RU" sz="4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C00AF4-0A3D-4B8B-BDCE-C41357588304}">
      <dgm:prSet custT="1"/>
      <dgm:spPr/>
      <dgm:t>
        <a:bodyPr/>
        <a:lstStyle/>
        <a:p>
          <a:pPr rtl="0"/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привлечении заемного финансирования должны прогнозироваться платежи по обслуживанию долга (с учетом возможной отсрочки выплаты начисленных процентов); </a:t>
          </a:r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A88814-1DEA-40D5-87E3-612107C23C4D}" type="parTrans" cxnId="{421A43A6-839A-44E4-86AF-44C77933CE5A}">
      <dgm:prSet/>
      <dgm:spPr/>
      <dgm:t>
        <a:bodyPr/>
        <a:lstStyle/>
        <a:p>
          <a:endParaRPr lang="ru-RU" sz="4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939C50-8945-43E4-B55F-6022C3F0CB51}" type="sibTrans" cxnId="{421A43A6-839A-44E4-86AF-44C77933CE5A}">
      <dgm:prSet custT="1"/>
      <dgm:spPr/>
      <dgm:t>
        <a:bodyPr/>
        <a:lstStyle/>
        <a:p>
          <a:endParaRPr lang="ru-RU" sz="4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3C05EC-97BB-40E3-970F-4063B1DB798F}">
      <dgm:prSet custT="1"/>
      <dgm:spPr/>
      <dgm:t>
        <a:bodyPr/>
        <a:lstStyle/>
        <a:p>
          <a:pPr rtl="0"/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рекомендуется прогнозировать денежные потоки в тех валютах, в которых они реализуются (производятся поступления и платежи), и вслед за этим приводить их к единой, итоговой валюте. В качестве итоговой валюты рекомендуется выбирать валюту, в которой поступает большая часть денежных потоков;</a:t>
          </a:r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2931EA-CED6-40D0-AD6E-9FC9C6D73E17}" type="parTrans" cxnId="{AFC78301-3DFF-45ED-B082-BF8BDA476546}">
      <dgm:prSet/>
      <dgm:spPr/>
      <dgm:t>
        <a:bodyPr/>
        <a:lstStyle/>
        <a:p>
          <a:endParaRPr lang="ru-RU" sz="4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AA35A1-B70F-4D27-9742-573C9520C743}" type="sibTrans" cxnId="{AFC78301-3DFF-45ED-B082-BF8BDA476546}">
      <dgm:prSet/>
      <dgm:spPr/>
      <dgm:t>
        <a:bodyPr/>
        <a:lstStyle/>
        <a:p>
          <a:endParaRPr lang="ru-RU" sz="4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3C0CD7-AEA3-48E5-83CB-A034469B18DC}">
      <dgm:prSet custT="1"/>
      <dgm:spPr/>
    </dgm:pt>
    <dgm:pt modelId="{76623B91-9F42-4809-88D4-2DBB3218924B}" type="parTrans" cxnId="{4FD166D4-50DD-4E6C-969B-C7A5C6A9CF97}">
      <dgm:prSet/>
      <dgm:spPr/>
      <dgm:t>
        <a:bodyPr/>
        <a:lstStyle/>
        <a:p>
          <a:endParaRPr lang="ru-RU" sz="4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2B706C-0367-409D-917D-D21F51D5059A}" type="sibTrans" cxnId="{4FD166D4-50DD-4E6C-969B-C7A5C6A9CF97}">
      <dgm:prSet/>
      <dgm:spPr/>
      <dgm:t>
        <a:bodyPr/>
        <a:lstStyle/>
        <a:p>
          <a:endParaRPr lang="ru-RU" sz="4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3F3615-2D7C-4832-9691-A6C96923ED7C}">
      <dgm:prSet custT="1"/>
      <dgm:spPr/>
    </dgm:pt>
    <dgm:pt modelId="{0597CC9E-2B60-4BA7-956C-1288EDE45E10}" type="parTrans" cxnId="{06A241DF-0EE7-41A3-A1E6-7655B577AAF2}">
      <dgm:prSet/>
      <dgm:spPr/>
      <dgm:t>
        <a:bodyPr/>
        <a:lstStyle/>
        <a:p>
          <a:endParaRPr lang="ru-RU" sz="4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335AC7-F560-4D29-9DAB-90E72B6731A7}" type="sibTrans" cxnId="{06A241DF-0EE7-41A3-A1E6-7655B577AAF2}">
      <dgm:prSet/>
      <dgm:spPr/>
      <dgm:t>
        <a:bodyPr/>
        <a:lstStyle/>
        <a:p>
          <a:endParaRPr lang="ru-RU" sz="4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AF2257-E00A-4213-93E3-9EA11FD9FA40}" type="pres">
      <dgm:prSet presAssocID="{A48B57CE-AEF8-4BD6-9641-0A25E9E1DEF0}" presName="outerComposite" presStyleCnt="0">
        <dgm:presLayoutVars>
          <dgm:chMax val="5"/>
          <dgm:dir/>
          <dgm:resizeHandles val="exact"/>
        </dgm:presLayoutVars>
      </dgm:prSet>
      <dgm:spPr/>
    </dgm:pt>
    <dgm:pt modelId="{1DD5688F-AECB-4E9D-B119-4E7317F6CC47}" type="pres">
      <dgm:prSet presAssocID="{A48B57CE-AEF8-4BD6-9641-0A25E9E1DEF0}" presName="dummyMaxCanvas" presStyleCnt="0">
        <dgm:presLayoutVars/>
      </dgm:prSet>
      <dgm:spPr/>
    </dgm:pt>
    <dgm:pt modelId="{41C739FE-93BA-4723-A042-CFDE11336858}" type="pres">
      <dgm:prSet presAssocID="{A48B57CE-AEF8-4BD6-9641-0A25E9E1DEF0}" presName="FiveNodes_1" presStyleLbl="node1" presStyleIdx="0" presStyleCnt="5">
        <dgm:presLayoutVars>
          <dgm:bulletEnabled val="1"/>
        </dgm:presLayoutVars>
      </dgm:prSet>
      <dgm:spPr/>
    </dgm:pt>
    <dgm:pt modelId="{7399EC09-639E-4FA1-9038-7591FAC30FDA}" type="pres">
      <dgm:prSet presAssocID="{A48B57CE-AEF8-4BD6-9641-0A25E9E1DEF0}" presName="FiveNodes_2" presStyleLbl="node1" presStyleIdx="1" presStyleCnt="5">
        <dgm:presLayoutVars>
          <dgm:bulletEnabled val="1"/>
        </dgm:presLayoutVars>
      </dgm:prSet>
      <dgm:spPr/>
    </dgm:pt>
    <dgm:pt modelId="{D240F661-1BAD-4264-9D51-633AA4987321}" type="pres">
      <dgm:prSet presAssocID="{A48B57CE-AEF8-4BD6-9641-0A25E9E1DEF0}" presName="FiveNodes_3" presStyleLbl="node1" presStyleIdx="2" presStyleCnt="5">
        <dgm:presLayoutVars>
          <dgm:bulletEnabled val="1"/>
        </dgm:presLayoutVars>
      </dgm:prSet>
      <dgm:spPr/>
    </dgm:pt>
    <dgm:pt modelId="{167E3C94-9079-4515-A4FC-6901178C14A0}" type="pres">
      <dgm:prSet presAssocID="{A48B57CE-AEF8-4BD6-9641-0A25E9E1DEF0}" presName="FiveNodes_4" presStyleLbl="node1" presStyleIdx="3" presStyleCnt="5">
        <dgm:presLayoutVars>
          <dgm:bulletEnabled val="1"/>
        </dgm:presLayoutVars>
      </dgm:prSet>
      <dgm:spPr/>
    </dgm:pt>
    <dgm:pt modelId="{D5A7B2C2-2A09-463B-A5A3-D6CDA53A7115}" type="pres">
      <dgm:prSet presAssocID="{A48B57CE-AEF8-4BD6-9641-0A25E9E1DEF0}" presName="FiveNodes_5" presStyleLbl="node1" presStyleIdx="4" presStyleCnt="5">
        <dgm:presLayoutVars>
          <dgm:bulletEnabled val="1"/>
        </dgm:presLayoutVars>
      </dgm:prSet>
      <dgm:spPr/>
    </dgm:pt>
    <dgm:pt modelId="{3A961E62-20EB-4E4E-B9E9-6907B38DDAC6}" type="pres">
      <dgm:prSet presAssocID="{A48B57CE-AEF8-4BD6-9641-0A25E9E1DEF0}" presName="FiveConn_1-2" presStyleLbl="fgAccFollowNode1" presStyleIdx="0" presStyleCnt="4">
        <dgm:presLayoutVars>
          <dgm:bulletEnabled val="1"/>
        </dgm:presLayoutVars>
      </dgm:prSet>
      <dgm:spPr/>
    </dgm:pt>
    <dgm:pt modelId="{C65E6177-CEC0-43AB-812A-D2197B13713B}" type="pres">
      <dgm:prSet presAssocID="{A48B57CE-AEF8-4BD6-9641-0A25E9E1DEF0}" presName="FiveConn_2-3" presStyleLbl="fgAccFollowNode1" presStyleIdx="1" presStyleCnt="4">
        <dgm:presLayoutVars>
          <dgm:bulletEnabled val="1"/>
        </dgm:presLayoutVars>
      </dgm:prSet>
      <dgm:spPr/>
    </dgm:pt>
    <dgm:pt modelId="{6EA25A47-9CEC-41E8-BC42-0FB6F8E5E743}" type="pres">
      <dgm:prSet presAssocID="{A48B57CE-AEF8-4BD6-9641-0A25E9E1DEF0}" presName="FiveConn_3-4" presStyleLbl="fgAccFollowNode1" presStyleIdx="2" presStyleCnt="4">
        <dgm:presLayoutVars>
          <dgm:bulletEnabled val="1"/>
        </dgm:presLayoutVars>
      </dgm:prSet>
      <dgm:spPr/>
    </dgm:pt>
    <dgm:pt modelId="{C1B15E2B-DC57-4AC9-829E-1B1060144AF0}" type="pres">
      <dgm:prSet presAssocID="{A48B57CE-AEF8-4BD6-9641-0A25E9E1DEF0}" presName="FiveConn_4-5" presStyleLbl="fgAccFollowNode1" presStyleIdx="3" presStyleCnt="4">
        <dgm:presLayoutVars>
          <dgm:bulletEnabled val="1"/>
        </dgm:presLayoutVars>
      </dgm:prSet>
      <dgm:spPr/>
    </dgm:pt>
    <dgm:pt modelId="{97E708CC-BA07-467E-8225-E69AEC6FADFF}" type="pres">
      <dgm:prSet presAssocID="{A48B57CE-AEF8-4BD6-9641-0A25E9E1DEF0}" presName="FiveNodes_1_text" presStyleLbl="node1" presStyleIdx="4" presStyleCnt="5">
        <dgm:presLayoutVars>
          <dgm:bulletEnabled val="1"/>
        </dgm:presLayoutVars>
      </dgm:prSet>
      <dgm:spPr/>
    </dgm:pt>
    <dgm:pt modelId="{6DF87D24-C939-42B6-9539-BC77D7B79437}" type="pres">
      <dgm:prSet presAssocID="{A48B57CE-AEF8-4BD6-9641-0A25E9E1DEF0}" presName="FiveNodes_2_text" presStyleLbl="node1" presStyleIdx="4" presStyleCnt="5">
        <dgm:presLayoutVars>
          <dgm:bulletEnabled val="1"/>
        </dgm:presLayoutVars>
      </dgm:prSet>
      <dgm:spPr/>
    </dgm:pt>
    <dgm:pt modelId="{44B6EA15-6228-4243-A117-73F38CD9E813}" type="pres">
      <dgm:prSet presAssocID="{A48B57CE-AEF8-4BD6-9641-0A25E9E1DEF0}" presName="FiveNodes_3_text" presStyleLbl="node1" presStyleIdx="4" presStyleCnt="5">
        <dgm:presLayoutVars>
          <dgm:bulletEnabled val="1"/>
        </dgm:presLayoutVars>
      </dgm:prSet>
      <dgm:spPr/>
    </dgm:pt>
    <dgm:pt modelId="{9599632B-9057-455F-8307-8A3E19615695}" type="pres">
      <dgm:prSet presAssocID="{A48B57CE-AEF8-4BD6-9641-0A25E9E1DEF0}" presName="FiveNodes_4_text" presStyleLbl="node1" presStyleIdx="4" presStyleCnt="5">
        <dgm:presLayoutVars>
          <dgm:bulletEnabled val="1"/>
        </dgm:presLayoutVars>
      </dgm:prSet>
      <dgm:spPr/>
    </dgm:pt>
    <dgm:pt modelId="{954DE89C-3894-4EA5-B509-A525E04148F2}" type="pres">
      <dgm:prSet presAssocID="{A48B57CE-AEF8-4BD6-9641-0A25E9E1DEF0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9D98137-7C2B-4E44-AF53-27A8C62FE14A}" srcId="{A48B57CE-AEF8-4BD6-9641-0A25E9E1DEF0}" destId="{0EC46A5C-1A9B-4B4E-9FA8-D52DA8D44A89}" srcOrd="0" destOrd="0" parTransId="{59A8407A-ED1D-4F63-9221-DFFEFE490049}" sibTransId="{13064802-C208-4D91-8A41-D181129B9F52}"/>
    <dgm:cxn modelId="{9D20AE41-AF96-43FF-A28D-C769B2BBA129}" type="presOf" srcId="{5B5F0335-EC03-4355-830B-04290A408D84}" destId="{44B6EA15-6228-4243-A117-73F38CD9E813}" srcOrd="1" destOrd="0" presId="urn:microsoft.com/office/officeart/2005/8/layout/vProcess5"/>
    <dgm:cxn modelId="{AC626A3F-027F-4854-A917-238FE6DB713C}" type="presOf" srcId="{CD939C50-8945-43E4-B55F-6022C3F0CB51}" destId="{C1B15E2B-DC57-4AC9-829E-1B1060144AF0}" srcOrd="0" destOrd="0" presId="urn:microsoft.com/office/officeart/2005/8/layout/vProcess5"/>
    <dgm:cxn modelId="{5C81A0F6-AA91-450B-9963-4A3B627A7823}" type="presOf" srcId="{29C00AF4-0A3D-4B8B-BDCE-C41357588304}" destId="{167E3C94-9079-4515-A4FC-6901178C14A0}" srcOrd="0" destOrd="0" presId="urn:microsoft.com/office/officeart/2005/8/layout/vProcess5"/>
    <dgm:cxn modelId="{06A241DF-0EE7-41A3-A1E6-7655B577AAF2}" srcId="{A48B57CE-AEF8-4BD6-9641-0A25E9E1DEF0}" destId="{483F3615-2D7C-4832-9691-A6C96923ED7C}" srcOrd="6" destOrd="0" parTransId="{0597CC9E-2B60-4BA7-956C-1288EDE45E10}" sibTransId="{AA335AC7-F560-4D29-9DAB-90E72B6731A7}"/>
    <dgm:cxn modelId="{0F139CD8-F5FB-4438-ABFA-EDA7EAF59B19}" type="presOf" srcId="{29C00AF4-0A3D-4B8B-BDCE-C41357588304}" destId="{9599632B-9057-455F-8307-8A3E19615695}" srcOrd="1" destOrd="0" presId="urn:microsoft.com/office/officeart/2005/8/layout/vProcess5"/>
    <dgm:cxn modelId="{06DC2EEF-C1F9-4B6B-8819-4E8E62EEC248}" srcId="{A48B57CE-AEF8-4BD6-9641-0A25E9E1DEF0}" destId="{5B5F0335-EC03-4355-830B-04290A408D84}" srcOrd="2" destOrd="0" parTransId="{46912C74-4610-4A8A-874E-76FBD6D754EA}" sibTransId="{3FDCCA85-E87B-4488-8DAF-3B0F2FABBB96}"/>
    <dgm:cxn modelId="{DDF18A13-7CE9-44A8-8C70-A9B3336F9FDD}" type="presOf" srcId="{95C27D60-531F-4B5E-8E53-616D23B44A0A}" destId="{C65E6177-CEC0-43AB-812A-D2197B13713B}" srcOrd="0" destOrd="0" presId="urn:microsoft.com/office/officeart/2005/8/layout/vProcess5"/>
    <dgm:cxn modelId="{4FD166D4-50DD-4E6C-969B-C7A5C6A9CF97}" srcId="{A48B57CE-AEF8-4BD6-9641-0A25E9E1DEF0}" destId="{B23C0CD7-AEA3-48E5-83CB-A034469B18DC}" srcOrd="5" destOrd="0" parTransId="{76623B91-9F42-4809-88D4-2DBB3218924B}" sibTransId="{C12B706C-0367-409D-917D-D21F51D5059A}"/>
    <dgm:cxn modelId="{13C20F65-E678-402F-989D-5289EF6DC26C}" type="presOf" srcId="{3FDCCA85-E87B-4488-8DAF-3B0F2FABBB96}" destId="{6EA25A47-9CEC-41E8-BC42-0FB6F8E5E743}" srcOrd="0" destOrd="0" presId="urn:microsoft.com/office/officeart/2005/8/layout/vProcess5"/>
    <dgm:cxn modelId="{AE54D346-4DC3-4BFF-AF63-A7EBCE465C90}" type="presOf" srcId="{333C05EC-97BB-40E3-970F-4063B1DB798F}" destId="{954DE89C-3894-4EA5-B509-A525E04148F2}" srcOrd="1" destOrd="0" presId="urn:microsoft.com/office/officeart/2005/8/layout/vProcess5"/>
    <dgm:cxn modelId="{619DA8E8-D82D-46A3-A378-F201A2E1E772}" type="presOf" srcId="{3B82CF87-20E1-449A-B155-24D61E21946E}" destId="{6DF87D24-C939-42B6-9539-BC77D7B79437}" srcOrd="1" destOrd="0" presId="urn:microsoft.com/office/officeart/2005/8/layout/vProcess5"/>
    <dgm:cxn modelId="{07A08818-DAA4-43CF-88AB-D78135D96571}" type="presOf" srcId="{13064802-C208-4D91-8A41-D181129B9F52}" destId="{3A961E62-20EB-4E4E-B9E9-6907B38DDAC6}" srcOrd="0" destOrd="0" presId="urn:microsoft.com/office/officeart/2005/8/layout/vProcess5"/>
    <dgm:cxn modelId="{25127C06-AB27-4304-A2F5-6132F2DF1F80}" type="presOf" srcId="{333C05EC-97BB-40E3-970F-4063B1DB798F}" destId="{D5A7B2C2-2A09-463B-A5A3-D6CDA53A7115}" srcOrd="0" destOrd="0" presId="urn:microsoft.com/office/officeart/2005/8/layout/vProcess5"/>
    <dgm:cxn modelId="{421A43A6-839A-44E4-86AF-44C77933CE5A}" srcId="{A48B57CE-AEF8-4BD6-9641-0A25E9E1DEF0}" destId="{29C00AF4-0A3D-4B8B-BDCE-C41357588304}" srcOrd="3" destOrd="0" parTransId="{E9A88814-1DEA-40D5-87E3-612107C23C4D}" sibTransId="{CD939C50-8945-43E4-B55F-6022C3F0CB51}"/>
    <dgm:cxn modelId="{B6B54857-B8E6-4CCE-B7B5-87854660034E}" srcId="{A48B57CE-AEF8-4BD6-9641-0A25E9E1DEF0}" destId="{3B82CF87-20E1-449A-B155-24D61E21946E}" srcOrd="1" destOrd="0" parTransId="{A80D2307-4786-49E4-98EE-244A6459CE42}" sibTransId="{95C27D60-531F-4B5E-8E53-616D23B44A0A}"/>
    <dgm:cxn modelId="{BA41C18B-80E2-4FDF-AC03-B96C606091B0}" type="presOf" srcId="{0EC46A5C-1A9B-4B4E-9FA8-D52DA8D44A89}" destId="{97E708CC-BA07-467E-8225-E69AEC6FADFF}" srcOrd="1" destOrd="0" presId="urn:microsoft.com/office/officeart/2005/8/layout/vProcess5"/>
    <dgm:cxn modelId="{AFC78301-3DFF-45ED-B082-BF8BDA476546}" srcId="{A48B57CE-AEF8-4BD6-9641-0A25E9E1DEF0}" destId="{333C05EC-97BB-40E3-970F-4063B1DB798F}" srcOrd="4" destOrd="0" parTransId="{E72931EA-CED6-40D0-AD6E-9FC9C6D73E17}" sibTransId="{51AA35A1-B70F-4D27-9742-573C9520C743}"/>
    <dgm:cxn modelId="{8108C93D-ABB1-4496-942B-45EADDEDFCFA}" type="presOf" srcId="{A48B57CE-AEF8-4BD6-9641-0A25E9E1DEF0}" destId="{3AAF2257-E00A-4213-93E3-9EA11FD9FA40}" srcOrd="0" destOrd="0" presId="urn:microsoft.com/office/officeart/2005/8/layout/vProcess5"/>
    <dgm:cxn modelId="{1C88A5AA-B17E-4C28-A61D-98E58D3F6CA5}" type="presOf" srcId="{3B82CF87-20E1-449A-B155-24D61E21946E}" destId="{7399EC09-639E-4FA1-9038-7591FAC30FDA}" srcOrd="0" destOrd="0" presId="urn:microsoft.com/office/officeart/2005/8/layout/vProcess5"/>
    <dgm:cxn modelId="{F5776360-33D2-47A8-B697-192B0398B515}" type="presOf" srcId="{5B5F0335-EC03-4355-830B-04290A408D84}" destId="{D240F661-1BAD-4264-9D51-633AA4987321}" srcOrd="0" destOrd="0" presId="urn:microsoft.com/office/officeart/2005/8/layout/vProcess5"/>
    <dgm:cxn modelId="{D802F0F9-DDEE-4037-88CE-F4B4BA414A50}" type="presOf" srcId="{0EC46A5C-1A9B-4B4E-9FA8-D52DA8D44A89}" destId="{41C739FE-93BA-4723-A042-CFDE11336858}" srcOrd="0" destOrd="0" presId="urn:microsoft.com/office/officeart/2005/8/layout/vProcess5"/>
    <dgm:cxn modelId="{51A799B5-DAEE-4A46-8F0B-470AF02834E8}" type="presParOf" srcId="{3AAF2257-E00A-4213-93E3-9EA11FD9FA40}" destId="{1DD5688F-AECB-4E9D-B119-4E7317F6CC47}" srcOrd="0" destOrd="0" presId="urn:microsoft.com/office/officeart/2005/8/layout/vProcess5"/>
    <dgm:cxn modelId="{B39456B0-2781-45FA-B56C-7DA38C98F2A4}" type="presParOf" srcId="{3AAF2257-E00A-4213-93E3-9EA11FD9FA40}" destId="{41C739FE-93BA-4723-A042-CFDE11336858}" srcOrd="1" destOrd="0" presId="urn:microsoft.com/office/officeart/2005/8/layout/vProcess5"/>
    <dgm:cxn modelId="{D6BA30ED-2373-4D24-90A8-47CC892DA1D5}" type="presParOf" srcId="{3AAF2257-E00A-4213-93E3-9EA11FD9FA40}" destId="{7399EC09-639E-4FA1-9038-7591FAC30FDA}" srcOrd="2" destOrd="0" presId="urn:microsoft.com/office/officeart/2005/8/layout/vProcess5"/>
    <dgm:cxn modelId="{38A45137-4A7F-4BF8-8766-48B9E23F2C08}" type="presParOf" srcId="{3AAF2257-E00A-4213-93E3-9EA11FD9FA40}" destId="{D240F661-1BAD-4264-9D51-633AA4987321}" srcOrd="3" destOrd="0" presId="urn:microsoft.com/office/officeart/2005/8/layout/vProcess5"/>
    <dgm:cxn modelId="{05BD9BD6-7A2C-421F-9116-CBAFA24AB8EC}" type="presParOf" srcId="{3AAF2257-E00A-4213-93E3-9EA11FD9FA40}" destId="{167E3C94-9079-4515-A4FC-6901178C14A0}" srcOrd="4" destOrd="0" presId="urn:microsoft.com/office/officeart/2005/8/layout/vProcess5"/>
    <dgm:cxn modelId="{C58F85FC-4686-426C-B56F-D67AAFD1A9AD}" type="presParOf" srcId="{3AAF2257-E00A-4213-93E3-9EA11FD9FA40}" destId="{D5A7B2C2-2A09-463B-A5A3-D6CDA53A7115}" srcOrd="5" destOrd="0" presId="urn:microsoft.com/office/officeart/2005/8/layout/vProcess5"/>
    <dgm:cxn modelId="{85307C2B-93C2-4E7F-8BD8-8E2EA4C87968}" type="presParOf" srcId="{3AAF2257-E00A-4213-93E3-9EA11FD9FA40}" destId="{3A961E62-20EB-4E4E-B9E9-6907B38DDAC6}" srcOrd="6" destOrd="0" presId="urn:microsoft.com/office/officeart/2005/8/layout/vProcess5"/>
    <dgm:cxn modelId="{87BD5EDB-0578-4BDC-99E3-717BA77E140C}" type="presParOf" srcId="{3AAF2257-E00A-4213-93E3-9EA11FD9FA40}" destId="{C65E6177-CEC0-43AB-812A-D2197B13713B}" srcOrd="7" destOrd="0" presId="urn:microsoft.com/office/officeart/2005/8/layout/vProcess5"/>
    <dgm:cxn modelId="{063EC25F-D39D-4E57-8D5B-50B4EB15660C}" type="presParOf" srcId="{3AAF2257-E00A-4213-93E3-9EA11FD9FA40}" destId="{6EA25A47-9CEC-41E8-BC42-0FB6F8E5E743}" srcOrd="8" destOrd="0" presId="urn:microsoft.com/office/officeart/2005/8/layout/vProcess5"/>
    <dgm:cxn modelId="{91BDBDA0-8274-41BB-BBFA-4DF86982EE3F}" type="presParOf" srcId="{3AAF2257-E00A-4213-93E3-9EA11FD9FA40}" destId="{C1B15E2B-DC57-4AC9-829E-1B1060144AF0}" srcOrd="9" destOrd="0" presId="urn:microsoft.com/office/officeart/2005/8/layout/vProcess5"/>
    <dgm:cxn modelId="{60DC93B9-399D-4F2B-AA7F-F68372E98415}" type="presParOf" srcId="{3AAF2257-E00A-4213-93E3-9EA11FD9FA40}" destId="{97E708CC-BA07-467E-8225-E69AEC6FADFF}" srcOrd="10" destOrd="0" presId="urn:microsoft.com/office/officeart/2005/8/layout/vProcess5"/>
    <dgm:cxn modelId="{75680C69-F370-4640-8E3B-22329CAA75FF}" type="presParOf" srcId="{3AAF2257-E00A-4213-93E3-9EA11FD9FA40}" destId="{6DF87D24-C939-42B6-9539-BC77D7B79437}" srcOrd="11" destOrd="0" presId="urn:microsoft.com/office/officeart/2005/8/layout/vProcess5"/>
    <dgm:cxn modelId="{E9AE5D52-3D42-4639-81C8-32E67CF59D53}" type="presParOf" srcId="{3AAF2257-E00A-4213-93E3-9EA11FD9FA40}" destId="{44B6EA15-6228-4243-A117-73F38CD9E813}" srcOrd="12" destOrd="0" presId="urn:microsoft.com/office/officeart/2005/8/layout/vProcess5"/>
    <dgm:cxn modelId="{B4452E7A-45BB-4135-A286-41C391EF1855}" type="presParOf" srcId="{3AAF2257-E00A-4213-93E3-9EA11FD9FA40}" destId="{9599632B-9057-455F-8307-8A3E19615695}" srcOrd="13" destOrd="0" presId="urn:microsoft.com/office/officeart/2005/8/layout/vProcess5"/>
    <dgm:cxn modelId="{2745C1EC-7D63-47D9-8C28-63E649959A68}" type="presParOf" srcId="{3AAF2257-E00A-4213-93E3-9EA11FD9FA40}" destId="{954DE89C-3894-4EA5-B509-A525E04148F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DE56EB-DB40-4499-B962-A9F939B7B90E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F33DB0C-82C3-45BA-9C13-4BDA6252AD79}">
      <dgm:prSet custT="1"/>
      <dgm:spPr/>
      <dgm:t>
        <a:bodyPr/>
        <a:lstStyle/>
        <a:p>
          <a:pPr rtl="0"/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горизонт планирования представляемой прогнозной консолидированной и отдельной финансовой отчетности Получателя Инвестиций, а также финансовой модели должен составлять не менее срока: службы активов, планируемых к приобретению за счет Инвестиций или срока до первого капитального ремонта; окупаемости проекта в случае направления Инвестиций на пополнение оборотных средств для оказания финансовых услуг.</a:t>
          </a:r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31982C-331B-4AC8-B7FD-011C349D9FE9}" type="parTrans" cxnId="{72D72575-C60E-4811-A100-5B9FD4305F3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3EE79-07B3-49C4-986E-989C7802E2A2}" type="sibTrans" cxnId="{72D72575-C60E-4811-A100-5B9FD4305F37}">
      <dgm:prSet custT="1"/>
      <dgm:spPr/>
      <dgm:t>
        <a:bodyPr/>
        <a:lstStyle/>
        <a:p>
          <a:endParaRPr lang="ru-RU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CC79B1-D747-474A-8FFC-F5139EE1A008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Рекомендуется определять срок жизни проекта как экономически целесообразный (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максимизирующий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NPV проекта), технически осуществимый и юридически допустимый период, в течение которого предполагается создание, последующая эксплуатация и ликвидация объекта инвестирования или передача прав на извлечение доходов и несение затрат от эксплуатации объекта инвестирования иному лицу.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BB4569-2361-4196-8546-B94AC6B32D4C}" type="parTrans" cxnId="{A19CF653-B8EB-44D5-9018-D0D74E33DF5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2FCA7-1161-42EE-BAF1-C17E6CB23F00}" type="sibTrans" cxnId="{A19CF653-B8EB-44D5-9018-D0D74E33DF51}">
      <dgm:prSet custT="1"/>
      <dgm:spPr/>
      <dgm:t>
        <a:bodyPr/>
        <a:lstStyle/>
        <a:p>
          <a:endParaRPr lang="ru-RU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90AB35-0674-46C4-A1A4-0B3A4DD77220}">
      <dgm:prSet custT="1"/>
      <dgm:spPr/>
      <dgm:t>
        <a:bodyPr/>
        <a:lstStyle/>
        <a:p>
          <a:pPr rtl="0"/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Ставка дисконтирования и дисконтируемые денежные потоки должны относиться к одному и тому же типу (рассчитаны для проекта целиком или только для собственников) и виду (с учетом инфляции или без учета). Ставка дисконтирования должна отражать требуемую доходность для инвестиций, выраженных в той же валюте, что и валюта денежных потоков;</a:t>
          </a:r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DF2CEF-85EA-445A-BE9E-9323B7EB224D}" type="parTrans" cxnId="{B8495391-FBAC-4DD0-83BE-F7002049A12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DDEFA0-F316-46D0-BC49-F3F231395F4F}" type="sibTrans" cxnId="{B8495391-FBAC-4DD0-83BE-F7002049A12D}">
      <dgm:prSet custT="1"/>
      <dgm:spPr/>
      <dgm:t>
        <a:bodyPr/>
        <a:lstStyle/>
        <a:p>
          <a:endParaRPr lang="ru-RU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535F45-E664-40BE-A2B7-10D413334914}">
      <dgm:prSet custT="1"/>
      <dgm:spPr/>
      <dgm:t>
        <a:bodyPr/>
        <a:lstStyle/>
        <a:p>
          <a:pPr rtl="0"/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расчете NPV проекта все денежные потоки, включая заключительную стоимость (заключительный денежный поток), должны приводиться к начальному моменту прогнозного периода путем дисконтирования.</a:t>
          </a:r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7A19CA-7C50-41B3-B294-A5AAF3C6FB55}" type="parTrans" cxnId="{4FAE5E65-C069-4C05-9A6B-AF9F0969C4C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304EF4-4103-401C-8B4F-513F9ADFB2A5}" type="sibTrans" cxnId="{4FAE5E65-C069-4C05-9A6B-AF9F0969C4C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9E487B-416E-4361-A510-E8D923B1A9F9}" type="pres">
      <dgm:prSet presAssocID="{34DE56EB-DB40-4499-B962-A9F939B7B90E}" presName="outerComposite" presStyleCnt="0">
        <dgm:presLayoutVars>
          <dgm:chMax val="5"/>
          <dgm:dir/>
          <dgm:resizeHandles val="exact"/>
        </dgm:presLayoutVars>
      </dgm:prSet>
      <dgm:spPr/>
    </dgm:pt>
    <dgm:pt modelId="{46E38C7A-E808-40DE-A2B1-97093B40C0C0}" type="pres">
      <dgm:prSet presAssocID="{34DE56EB-DB40-4499-B962-A9F939B7B90E}" presName="dummyMaxCanvas" presStyleCnt="0">
        <dgm:presLayoutVars/>
      </dgm:prSet>
      <dgm:spPr/>
    </dgm:pt>
    <dgm:pt modelId="{0EAAF8B0-8236-4A0D-A816-F430C7450601}" type="pres">
      <dgm:prSet presAssocID="{34DE56EB-DB40-4499-B962-A9F939B7B90E}" presName="FourNodes_1" presStyleLbl="node1" presStyleIdx="0" presStyleCnt="4">
        <dgm:presLayoutVars>
          <dgm:bulletEnabled val="1"/>
        </dgm:presLayoutVars>
      </dgm:prSet>
      <dgm:spPr/>
    </dgm:pt>
    <dgm:pt modelId="{94ADD2EC-8CB8-4CA1-9263-8332C7D49C00}" type="pres">
      <dgm:prSet presAssocID="{34DE56EB-DB40-4499-B962-A9F939B7B90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04127-1225-4F05-959B-956D487E17E1}" type="pres">
      <dgm:prSet presAssocID="{34DE56EB-DB40-4499-B962-A9F939B7B90E}" presName="FourNodes_3" presStyleLbl="node1" presStyleIdx="2" presStyleCnt="4">
        <dgm:presLayoutVars>
          <dgm:bulletEnabled val="1"/>
        </dgm:presLayoutVars>
      </dgm:prSet>
      <dgm:spPr/>
    </dgm:pt>
    <dgm:pt modelId="{22581A3A-80F6-4C7C-9F28-BA4C2FD605FF}" type="pres">
      <dgm:prSet presAssocID="{34DE56EB-DB40-4499-B962-A9F939B7B90E}" presName="FourNodes_4" presStyleLbl="node1" presStyleIdx="3" presStyleCnt="4">
        <dgm:presLayoutVars>
          <dgm:bulletEnabled val="1"/>
        </dgm:presLayoutVars>
      </dgm:prSet>
      <dgm:spPr/>
    </dgm:pt>
    <dgm:pt modelId="{1A20DB3D-21BA-4722-9DD0-B5A034E7FC5A}" type="pres">
      <dgm:prSet presAssocID="{34DE56EB-DB40-4499-B962-A9F939B7B90E}" presName="FourConn_1-2" presStyleLbl="fgAccFollowNode1" presStyleIdx="0" presStyleCnt="3">
        <dgm:presLayoutVars>
          <dgm:bulletEnabled val="1"/>
        </dgm:presLayoutVars>
      </dgm:prSet>
      <dgm:spPr/>
    </dgm:pt>
    <dgm:pt modelId="{492C8D2B-F439-4F8A-8028-34EBC6511667}" type="pres">
      <dgm:prSet presAssocID="{34DE56EB-DB40-4499-B962-A9F939B7B90E}" presName="FourConn_2-3" presStyleLbl="fgAccFollowNode1" presStyleIdx="1" presStyleCnt="3">
        <dgm:presLayoutVars>
          <dgm:bulletEnabled val="1"/>
        </dgm:presLayoutVars>
      </dgm:prSet>
      <dgm:spPr/>
    </dgm:pt>
    <dgm:pt modelId="{9CEBA54C-2D31-485C-8581-11CCEAB84D42}" type="pres">
      <dgm:prSet presAssocID="{34DE56EB-DB40-4499-B962-A9F939B7B90E}" presName="FourConn_3-4" presStyleLbl="fgAccFollowNode1" presStyleIdx="2" presStyleCnt="3">
        <dgm:presLayoutVars>
          <dgm:bulletEnabled val="1"/>
        </dgm:presLayoutVars>
      </dgm:prSet>
      <dgm:spPr/>
    </dgm:pt>
    <dgm:pt modelId="{2598940B-88FC-448C-A642-8427021F62DF}" type="pres">
      <dgm:prSet presAssocID="{34DE56EB-DB40-4499-B962-A9F939B7B90E}" presName="FourNodes_1_text" presStyleLbl="node1" presStyleIdx="3" presStyleCnt="4">
        <dgm:presLayoutVars>
          <dgm:bulletEnabled val="1"/>
        </dgm:presLayoutVars>
      </dgm:prSet>
      <dgm:spPr/>
    </dgm:pt>
    <dgm:pt modelId="{F74DC4A2-B5C6-4EAC-96F2-CDAE7E15EA58}" type="pres">
      <dgm:prSet presAssocID="{34DE56EB-DB40-4499-B962-A9F939B7B90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B4875-743C-49AD-9403-0F43C48E0B06}" type="pres">
      <dgm:prSet presAssocID="{34DE56EB-DB40-4499-B962-A9F939B7B90E}" presName="FourNodes_3_text" presStyleLbl="node1" presStyleIdx="3" presStyleCnt="4">
        <dgm:presLayoutVars>
          <dgm:bulletEnabled val="1"/>
        </dgm:presLayoutVars>
      </dgm:prSet>
      <dgm:spPr/>
    </dgm:pt>
    <dgm:pt modelId="{DE4CFAF5-1C76-4A4C-B38F-38895C4D7B9F}" type="pres">
      <dgm:prSet presAssocID="{34DE56EB-DB40-4499-B962-A9F939B7B90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25E612A-2283-4F6A-A130-C847280249A7}" type="presOf" srcId="{34DE56EB-DB40-4499-B962-A9F939B7B90E}" destId="{6A9E487B-416E-4361-A510-E8D923B1A9F9}" srcOrd="0" destOrd="0" presId="urn:microsoft.com/office/officeart/2005/8/layout/vProcess5"/>
    <dgm:cxn modelId="{A19CF653-B8EB-44D5-9018-D0D74E33DF51}" srcId="{34DE56EB-DB40-4499-B962-A9F939B7B90E}" destId="{78CC79B1-D747-474A-8FFC-F5139EE1A008}" srcOrd="1" destOrd="0" parTransId="{56BB4569-2361-4196-8546-B94AC6B32D4C}" sibTransId="{3392FCA7-1161-42EE-BAF1-C17E6CB23F00}"/>
    <dgm:cxn modelId="{B8495391-FBAC-4DD0-83BE-F7002049A12D}" srcId="{34DE56EB-DB40-4499-B962-A9F939B7B90E}" destId="{E890AB35-0674-46C4-A1A4-0B3A4DD77220}" srcOrd="2" destOrd="0" parTransId="{F1DF2CEF-85EA-445A-BE9E-9323B7EB224D}" sibTransId="{83DDEFA0-F316-46D0-BC49-F3F231395F4F}"/>
    <dgm:cxn modelId="{8B29392A-5544-4C0A-87BF-6546D7628244}" type="presOf" srcId="{E890AB35-0674-46C4-A1A4-0B3A4DD77220}" destId="{69904127-1225-4F05-959B-956D487E17E1}" srcOrd="0" destOrd="0" presId="urn:microsoft.com/office/officeart/2005/8/layout/vProcess5"/>
    <dgm:cxn modelId="{AF39AE1B-D8EB-47D5-BC88-7C5339FC3A8E}" type="presOf" srcId="{78CC79B1-D747-474A-8FFC-F5139EE1A008}" destId="{F74DC4A2-B5C6-4EAC-96F2-CDAE7E15EA58}" srcOrd="1" destOrd="0" presId="urn:microsoft.com/office/officeart/2005/8/layout/vProcess5"/>
    <dgm:cxn modelId="{64B16286-97ED-4027-810B-AE86EA11FE4B}" type="presOf" srcId="{3392FCA7-1161-42EE-BAF1-C17E6CB23F00}" destId="{492C8D2B-F439-4F8A-8028-34EBC6511667}" srcOrd="0" destOrd="0" presId="urn:microsoft.com/office/officeart/2005/8/layout/vProcess5"/>
    <dgm:cxn modelId="{3AC802A1-A916-4D2D-88EB-5DE19D0F5136}" type="presOf" srcId="{6F33DB0C-82C3-45BA-9C13-4BDA6252AD79}" destId="{0EAAF8B0-8236-4A0D-A816-F430C7450601}" srcOrd="0" destOrd="0" presId="urn:microsoft.com/office/officeart/2005/8/layout/vProcess5"/>
    <dgm:cxn modelId="{4FAE5E65-C069-4C05-9A6B-AF9F0969C4CE}" srcId="{34DE56EB-DB40-4499-B962-A9F939B7B90E}" destId="{A0535F45-E664-40BE-A2B7-10D413334914}" srcOrd="3" destOrd="0" parTransId="{E77A19CA-7C50-41B3-B294-A5AAF3C6FB55}" sibTransId="{D6304EF4-4103-401C-8B4F-513F9ADFB2A5}"/>
    <dgm:cxn modelId="{6049A8BF-0616-4320-9123-51C8BDA08A6B}" type="presOf" srcId="{2693EE79-07B3-49C4-986E-989C7802E2A2}" destId="{1A20DB3D-21BA-4722-9DD0-B5A034E7FC5A}" srcOrd="0" destOrd="0" presId="urn:microsoft.com/office/officeart/2005/8/layout/vProcess5"/>
    <dgm:cxn modelId="{AD787401-4318-49E9-8187-98BFDCEC61C8}" type="presOf" srcId="{78CC79B1-D747-474A-8FFC-F5139EE1A008}" destId="{94ADD2EC-8CB8-4CA1-9263-8332C7D49C00}" srcOrd="0" destOrd="0" presId="urn:microsoft.com/office/officeart/2005/8/layout/vProcess5"/>
    <dgm:cxn modelId="{5F9C8BBA-2453-4138-A51A-DD2E9B705DB1}" type="presOf" srcId="{83DDEFA0-F316-46D0-BC49-F3F231395F4F}" destId="{9CEBA54C-2D31-485C-8581-11CCEAB84D42}" srcOrd="0" destOrd="0" presId="urn:microsoft.com/office/officeart/2005/8/layout/vProcess5"/>
    <dgm:cxn modelId="{85F2A8A1-7353-42B4-844F-60C6A5DA3BC0}" type="presOf" srcId="{6F33DB0C-82C3-45BA-9C13-4BDA6252AD79}" destId="{2598940B-88FC-448C-A642-8427021F62DF}" srcOrd="1" destOrd="0" presId="urn:microsoft.com/office/officeart/2005/8/layout/vProcess5"/>
    <dgm:cxn modelId="{5E696B6A-827C-418E-8FAA-FF69CAECBCFC}" type="presOf" srcId="{E890AB35-0674-46C4-A1A4-0B3A4DD77220}" destId="{9F7B4875-743C-49AD-9403-0F43C48E0B06}" srcOrd="1" destOrd="0" presId="urn:microsoft.com/office/officeart/2005/8/layout/vProcess5"/>
    <dgm:cxn modelId="{72D72575-C60E-4811-A100-5B9FD4305F37}" srcId="{34DE56EB-DB40-4499-B962-A9F939B7B90E}" destId="{6F33DB0C-82C3-45BA-9C13-4BDA6252AD79}" srcOrd="0" destOrd="0" parTransId="{5331982C-331B-4AC8-B7FD-011C349D9FE9}" sibTransId="{2693EE79-07B3-49C4-986E-989C7802E2A2}"/>
    <dgm:cxn modelId="{CE8FB20A-0E9B-417A-BD7F-990372C5FEF9}" type="presOf" srcId="{A0535F45-E664-40BE-A2B7-10D413334914}" destId="{22581A3A-80F6-4C7C-9F28-BA4C2FD605FF}" srcOrd="0" destOrd="0" presId="urn:microsoft.com/office/officeart/2005/8/layout/vProcess5"/>
    <dgm:cxn modelId="{8342C337-42BD-4D62-B398-C98CDCC55E63}" type="presOf" srcId="{A0535F45-E664-40BE-A2B7-10D413334914}" destId="{DE4CFAF5-1C76-4A4C-B38F-38895C4D7B9F}" srcOrd="1" destOrd="0" presId="urn:microsoft.com/office/officeart/2005/8/layout/vProcess5"/>
    <dgm:cxn modelId="{2B7C331D-D8B7-4E16-BBC2-2AEFD4A23331}" type="presParOf" srcId="{6A9E487B-416E-4361-A510-E8D923B1A9F9}" destId="{46E38C7A-E808-40DE-A2B1-97093B40C0C0}" srcOrd="0" destOrd="0" presId="urn:microsoft.com/office/officeart/2005/8/layout/vProcess5"/>
    <dgm:cxn modelId="{198D391A-9AF1-4E6E-8CD8-11C91CB78D05}" type="presParOf" srcId="{6A9E487B-416E-4361-A510-E8D923B1A9F9}" destId="{0EAAF8B0-8236-4A0D-A816-F430C7450601}" srcOrd="1" destOrd="0" presId="urn:microsoft.com/office/officeart/2005/8/layout/vProcess5"/>
    <dgm:cxn modelId="{41D338EC-B5FB-4FEF-8E93-9A90705421C7}" type="presParOf" srcId="{6A9E487B-416E-4361-A510-E8D923B1A9F9}" destId="{94ADD2EC-8CB8-4CA1-9263-8332C7D49C00}" srcOrd="2" destOrd="0" presId="urn:microsoft.com/office/officeart/2005/8/layout/vProcess5"/>
    <dgm:cxn modelId="{B5767DC3-E806-4658-BD36-05677E4694D7}" type="presParOf" srcId="{6A9E487B-416E-4361-A510-E8D923B1A9F9}" destId="{69904127-1225-4F05-959B-956D487E17E1}" srcOrd="3" destOrd="0" presId="urn:microsoft.com/office/officeart/2005/8/layout/vProcess5"/>
    <dgm:cxn modelId="{84711ADF-94F4-43F9-B7CB-3F2EFA479E1D}" type="presParOf" srcId="{6A9E487B-416E-4361-A510-E8D923B1A9F9}" destId="{22581A3A-80F6-4C7C-9F28-BA4C2FD605FF}" srcOrd="4" destOrd="0" presId="urn:microsoft.com/office/officeart/2005/8/layout/vProcess5"/>
    <dgm:cxn modelId="{89F4DA37-5F00-4F06-8A9E-C4C21A364AB1}" type="presParOf" srcId="{6A9E487B-416E-4361-A510-E8D923B1A9F9}" destId="{1A20DB3D-21BA-4722-9DD0-B5A034E7FC5A}" srcOrd="5" destOrd="0" presId="urn:microsoft.com/office/officeart/2005/8/layout/vProcess5"/>
    <dgm:cxn modelId="{AB65DCB4-D772-4E90-9747-A25F4A7A8D65}" type="presParOf" srcId="{6A9E487B-416E-4361-A510-E8D923B1A9F9}" destId="{492C8D2B-F439-4F8A-8028-34EBC6511667}" srcOrd="6" destOrd="0" presId="urn:microsoft.com/office/officeart/2005/8/layout/vProcess5"/>
    <dgm:cxn modelId="{E4F76295-A1C6-4A07-B764-0A19BE51169E}" type="presParOf" srcId="{6A9E487B-416E-4361-A510-E8D923B1A9F9}" destId="{9CEBA54C-2D31-485C-8581-11CCEAB84D42}" srcOrd="7" destOrd="0" presId="urn:microsoft.com/office/officeart/2005/8/layout/vProcess5"/>
    <dgm:cxn modelId="{51678582-0CF6-4A2B-92FE-A8F3CC706CCD}" type="presParOf" srcId="{6A9E487B-416E-4361-A510-E8D923B1A9F9}" destId="{2598940B-88FC-448C-A642-8427021F62DF}" srcOrd="8" destOrd="0" presId="urn:microsoft.com/office/officeart/2005/8/layout/vProcess5"/>
    <dgm:cxn modelId="{7F7DA846-A6F7-488B-8183-D89A4E5804B8}" type="presParOf" srcId="{6A9E487B-416E-4361-A510-E8D923B1A9F9}" destId="{F74DC4A2-B5C6-4EAC-96F2-CDAE7E15EA58}" srcOrd="9" destOrd="0" presId="urn:microsoft.com/office/officeart/2005/8/layout/vProcess5"/>
    <dgm:cxn modelId="{0A299124-AF5B-444C-A776-D85442C84F68}" type="presParOf" srcId="{6A9E487B-416E-4361-A510-E8D923B1A9F9}" destId="{9F7B4875-743C-49AD-9403-0F43C48E0B06}" srcOrd="10" destOrd="0" presId="urn:microsoft.com/office/officeart/2005/8/layout/vProcess5"/>
    <dgm:cxn modelId="{0ADAA1EC-8952-4DC8-80DA-A200592B9DC1}" type="presParOf" srcId="{6A9E487B-416E-4361-A510-E8D923B1A9F9}" destId="{DE4CFAF5-1C76-4A4C-B38F-38895C4D7B9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0907C-CE2A-483E-AC29-0E101405B9DB}">
      <dsp:nvSpPr>
        <dsp:cNvPr id="0" name=""/>
        <dsp:cNvSpPr/>
      </dsp:nvSpPr>
      <dsp:spPr>
        <a:xfrm rot="5400000">
          <a:off x="5580251" y="-1068710"/>
          <a:ext cx="3996064" cy="713250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устойчивость: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Сможет ли предприятие выжить на рынке? ФЭО помогает определить, сколько времени потребуется, чтобы проект начал приносить прибыль, и какие ресурсы для этого потребуются.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Эффективность инвестиций: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Инвесторы и кредиторы заинтересованы в том, чтобы их инвестиции были безопасными и прибыльными. ФЭО оценивает рентабельность проекта и риски, связанные с ним.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затрат: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Сколько денег потребуется для реализации проекта? ФЭО позволяет детально определить затраты на оборудование, персонал, маркетинг, и другие аспекты бизнеса.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Прогнозирование прибыли: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ФЭО помогает составить прогнозы доходов и расходов на разные периоды времени. Это важно для планирования финансовых ресурсов и установления целей прибыли.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012032" y="694581"/>
        <a:ext cx="6937430" cy="3605920"/>
      </dsp:txXfrm>
    </dsp:sp>
    <dsp:sp modelId="{A682129D-7F31-4ACB-8261-B367A8091107}">
      <dsp:nvSpPr>
        <dsp:cNvPr id="0" name=""/>
        <dsp:cNvSpPr/>
      </dsp:nvSpPr>
      <dsp:spPr>
        <a:xfrm>
          <a:off x="0" y="0"/>
          <a:ext cx="4012032" cy="499508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Процесс создания нового предприятия или инвестиционного проекта начинается с идеи, но для того чтобы эта идея превратилась в успешный бизнес, необходимо проанализировать ее финансовую жизнеспособность. ФЭО предоставляет ответы на важные вопросы, такие как: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5851" y="195851"/>
        <a:ext cx="3620330" cy="46033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31847-3D38-42A6-89EF-34A14B54BA45}">
      <dsp:nvSpPr>
        <dsp:cNvPr id="0" name=""/>
        <dsp:cNvSpPr/>
      </dsp:nvSpPr>
      <dsp:spPr>
        <a:xfrm>
          <a:off x="0" y="4066070"/>
          <a:ext cx="11199125" cy="8895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решения.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основе проведенного анализа и оценки рисков принимается решение о целесообразности реализации проекта. Если ФЭО показывает, что проект не приносит ожидаемой прибыли или слишком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рискованен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его можно пересмотреть или отказаться от него.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066070"/>
        <a:ext cx="11199125" cy="889556"/>
      </dsp:txXfrm>
    </dsp:sp>
    <dsp:sp modelId="{A78DEEC3-6AA3-4D6F-8804-B667EAC7EB91}">
      <dsp:nvSpPr>
        <dsp:cNvPr id="0" name=""/>
        <dsp:cNvSpPr/>
      </dsp:nvSpPr>
      <dsp:spPr>
        <a:xfrm rot="10800000">
          <a:off x="0" y="2711275"/>
          <a:ext cx="11199125" cy="136813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рисков.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рисков - важная часть ФЭО. Необходимо выявить потенциальные угрозы для проекта и разработать стратегии их управления. Риски могут быть связаны с изменениями на рынке, финансовыми трудностями, изменениями в законодательстве и другими факторами.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2711275"/>
        <a:ext cx="11199125" cy="888975"/>
      </dsp:txXfrm>
    </dsp:sp>
    <dsp:sp modelId="{97CB4609-BA9D-4EE5-8B38-79F5342A25EB}">
      <dsp:nvSpPr>
        <dsp:cNvPr id="0" name=""/>
        <dsp:cNvSpPr/>
      </dsp:nvSpPr>
      <dsp:spPr>
        <a:xfrm rot="10800000">
          <a:off x="0" y="1356480"/>
          <a:ext cx="11199125" cy="136813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Финансовое моделирование.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этом этапе создается финансовая модель проекта. В ней учитываются все расходы и доходы, а также прогнозируются изменения во времени. Это позволяет оценить, как будут меняться финансовые показатели проекта в будущем.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1356480"/>
        <a:ext cx="11199125" cy="888975"/>
      </dsp:txXfrm>
    </dsp:sp>
    <dsp:sp modelId="{E34EE685-A4A9-4531-AC0F-32DF951AC531}">
      <dsp:nvSpPr>
        <dsp:cNvPr id="0" name=""/>
        <dsp:cNvSpPr/>
      </dsp:nvSpPr>
      <dsp:spPr>
        <a:xfrm rot="10800000">
          <a:off x="0" y="1685"/>
          <a:ext cx="11199125" cy="136813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Сбор и анализ информации.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Первым шагом является сбор всей необходимой информации о проекте. Это включает в себя данные о рынке, конкурентах, потребителях, структуре затрат и прогнозах. Важно иметь четкое представление о контексте, в котором будет реализован проект.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1685"/>
        <a:ext cx="11199125" cy="8889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57E99-78DF-47F4-9E14-27D8F8103555}">
      <dsp:nvSpPr>
        <dsp:cNvPr id="0" name=""/>
        <dsp:cNvSpPr/>
      </dsp:nvSpPr>
      <dsp:spPr>
        <a:xfrm>
          <a:off x="217869" y="708356"/>
          <a:ext cx="5105685" cy="159552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703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Строительство: Для оценки целесообразности строительных проектов, включая жилищное строительство и инфраструктуру.</a:t>
          </a:r>
          <a:endParaRPr lang="ru-RU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869" y="708356"/>
        <a:ext cx="5105685" cy="1595526"/>
      </dsp:txXfrm>
    </dsp:sp>
    <dsp:sp modelId="{5B1F2E5F-62E7-4CF2-AE95-726A6107B157}">
      <dsp:nvSpPr>
        <dsp:cNvPr id="0" name=""/>
        <dsp:cNvSpPr/>
      </dsp:nvSpPr>
      <dsp:spPr>
        <a:xfrm>
          <a:off x="5132" y="477891"/>
          <a:ext cx="1116868" cy="167530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8F9D359-B050-45E2-9B6C-711837DF1B6C}">
      <dsp:nvSpPr>
        <dsp:cNvPr id="0" name=""/>
        <dsp:cNvSpPr/>
      </dsp:nvSpPr>
      <dsp:spPr>
        <a:xfrm>
          <a:off x="5770429" y="708356"/>
          <a:ext cx="5105685" cy="159552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703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Промышленность: При запуске новых производственных линий или расширении существующих мощностей.</a:t>
          </a:r>
          <a:endParaRPr lang="ru-RU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70429" y="708356"/>
        <a:ext cx="5105685" cy="1595526"/>
      </dsp:txXfrm>
    </dsp:sp>
    <dsp:sp modelId="{FE1B990D-EABC-42F9-B278-4A4F093B2CA8}">
      <dsp:nvSpPr>
        <dsp:cNvPr id="0" name=""/>
        <dsp:cNvSpPr/>
      </dsp:nvSpPr>
      <dsp:spPr>
        <a:xfrm>
          <a:off x="5557692" y="477891"/>
          <a:ext cx="1116868" cy="167530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92C66C2-C95F-45AE-A398-D5F7C9E1A908}">
      <dsp:nvSpPr>
        <dsp:cNvPr id="0" name=""/>
        <dsp:cNvSpPr/>
      </dsp:nvSpPr>
      <dsp:spPr>
        <a:xfrm>
          <a:off x="217869" y="2716947"/>
          <a:ext cx="5105685" cy="159552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703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Сельское хозяйство: Для анализа эффективности аграрных проектов, включая внедрение новых технологий.</a:t>
          </a:r>
          <a:endParaRPr lang="ru-RU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869" y="2716947"/>
        <a:ext cx="5105685" cy="1595526"/>
      </dsp:txXfrm>
    </dsp:sp>
    <dsp:sp modelId="{0C08E998-36DF-417B-8960-A94B0AB3FD92}">
      <dsp:nvSpPr>
        <dsp:cNvPr id="0" name=""/>
        <dsp:cNvSpPr/>
      </dsp:nvSpPr>
      <dsp:spPr>
        <a:xfrm>
          <a:off x="5132" y="2486482"/>
          <a:ext cx="1116868" cy="167530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AD0DECB-4F5C-4DE4-8DED-86D1315DDA3F}">
      <dsp:nvSpPr>
        <dsp:cNvPr id="0" name=""/>
        <dsp:cNvSpPr/>
      </dsp:nvSpPr>
      <dsp:spPr>
        <a:xfrm>
          <a:off x="5770429" y="2716947"/>
          <a:ext cx="5105685" cy="159552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703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IT-сектор: В оценке стартапов и новых технологических решений.</a:t>
          </a:r>
          <a:endParaRPr lang="ru-RU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70429" y="2716947"/>
        <a:ext cx="5105685" cy="1595526"/>
      </dsp:txXfrm>
    </dsp:sp>
    <dsp:sp modelId="{72A4D96F-8B60-4BCC-AD39-3189DFA6636C}">
      <dsp:nvSpPr>
        <dsp:cNvPr id="0" name=""/>
        <dsp:cNvSpPr/>
      </dsp:nvSpPr>
      <dsp:spPr>
        <a:xfrm>
          <a:off x="5557692" y="2486482"/>
          <a:ext cx="1116868" cy="1675302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739FE-93BA-4723-A042-CFDE11336858}">
      <dsp:nvSpPr>
        <dsp:cNvPr id="0" name=""/>
        <dsp:cNvSpPr/>
      </dsp:nvSpPr>
      <dsp:spPr>
        <a:xfrm>
          <a:off x="0" y="0"/>
          <a:ext cx="8665361" cy="970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прогнозируются только денежные потоки, которые будут поступать в распоряжение (расходоваться) Получателя(ем) Инвестиций средств;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21" y="28421"/>
        <a:ext cx="7504739" cy="913513"/>
      </dsp:txXfrm>
    </dsp:sp>
    <dsp:sp modelId="{7399EC09-639E-4FA1-9038-7591FAC30FDA}">
      <dsp:nvSpPr>
        <dsp:cNvPr id="0" name=""/>
        <dsp:cNvSpPr/>
      </dsp:nvSpPr>
      <dsp:spPr>
        <a:xfrm>
          <a:off x="647088" y="1105127"/>
          <a:ext cx="8665361" cy="970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затраты, связанные с проектом, осуществленные до начального момента прогнозного периода, не должны учитываться в прогнозных финансовых потоках, но могут быть учтены в виде активов на балансе Получателя Инвестиций средств</a:t>
          </a:r>
          <a:r>
            <a:rPr lang="kk-KZ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5509" y="1133548"/>
        <a:ext cx="7330699" cy="913513"/>
      </dsp:txXfrm>
    </dsp:sp>
    <dsp:sp modelId="{D240F661-1BAD-4264-9D51-633AA4987321}">
      <dsp:nvSpPr>
        <dsp:cNvPr id="0" name=""/>
        <dsp:cNvSpPr/>
      </dsp:nvSpPr>
      <dsp:spPr>
        <a:xfrm>
          <a:off x="1294177" y="2210255"/>
          <a:ext cx="8665361" cy="970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график привлечения финансирования должен быть привязан к графику реализации мероприятий ФЭО, денежные потоки по финансовой деятельности должны прогнозироваться на основе денежных потоков от операционной и инвестиционной деятельности;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2598" y="2238676"/>
        <a:ext cx="7330699" cy="913513"/>
      </dsp:txXfrm>
    </dsp:sp>
    <dsp:sp modelId="{167E3C94-9079-4515-A4FC-6901178C14A0}">
      <dsp:nvSpPr>
        <dsp:cNvPr id="0" name=""/>
        <dsp:cNvSpPr/>
      </dsp:nvSpPr>
      <dsp:spPr>
        <a:xfrm>
          <a:off x="1941266" y="3315382"/>
          <a:ext cx="8665361" cy="970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привлечении заемного финансирования должны прогнозироваться платежи по обслуживанию долга (с учетом возможной отсрочки выплаты начисленных процентов); 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69687" y="3343803"/>
        <a:ext cx="7330699" cy="913513"/>
      </dsp:txXfrm>
    </dsp:sp>
    <dsp:sp modelId="{D5A7B2C2-2A09-463B-A5A3-D6CDA53A7115}">
      <dsp:nvSpPr>
        <dsp:cNvPr id="0" name=""/>
        <dsp:cNvSpPr/>
      </dsp:nvSpPr>
      <dsp:spPr>
        <a:xfrm>
          <a:off x="2588354" y="4420510"/>
          <a:ext cx="8665361" cy="970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рекомендуется прогнозировать денежные потоки в тех валютах, в которых они реализуются (производятся поступления и платежи), и вслед за этим приводить их к единой, итоговой валюте. В качестве итоговой валюты рекомендуется выбирать валюту, в которой поступает большая часть денежных потоков;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6775" y="4448931"/>
        <a:ext cx="7330699" cy="913513"/>
      </dsp:txXfrm>
    </dsp:sp>
    <dsp:sp modelId="{3A961E62-20EB-4E4E-B9E9-6907B38DDAC6}">
      <dsp:nvSpPr>
        <dsp:cNvPr id="0" name=""/>
        <dsp:cNvSpPr/>
      </dsp:nvSpPr>
      <dsp:spPr>
        <a:xfrm>
          <a:off x="8034629" y="708898"/>
          <a:ext cx="630731" cy="63073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76543" y="708898"/>
        <a:ext cx="346903" cy="474625"/>
      </dsp:txXfrm>
    </dsp:sp>
    <dsp:sp modelId="{C65E6177-CEC0-43AB-812A-D2197B13713B}">
      <dsp:nvSpPr>
        <dsp:cNvPr id="0" name=""/>
        <dsp:cNvSpPr/>
      </dsp:nvSpPr>
      <dsp:spPr>
        <a:xfrm>
          <a:off x="8681718" y="1814026"/>
          <a:ext cx="630731" cy="63073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23632" y="1814026"/>
        <a:ext cx="346903" cy="474625"/>
      </dsp:txXfrm>
    </dsp:sp>
    <dsp:sp modelId="{6EA25A47-9CEC-41E8-BC42-0FB6F8E5E743}">
      <dsp:nvSpPr>
        <dsp:cNvPr id="0" name=""/>
        <dsp:cNvSpPr/>
      </dsp:nvSpPr>
      <dsp:spPr>
        <a:xfrm>
          <a:off x="9328807" y="2902981"/>
          <a:ext cx="630731" cy="63073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70721" y="2902981"/>
        <a:ext cx="346903" cy="474625"/>
      </dsp:txXfrm>
    </dsp:sp>
    <dsp:sp modelId="{C1B15E2B-DC57-4AC9-829E-1B1060144AF0}">
      <dsp:nvSpPr>
        <dsp:cNvPr id="0" name=""/>
        <dsp:cNvSpPr/>
      </dsp:nvSpPr>
      <dsp:spPr>
        <a:xfrm>
          <a:off x="9975896" y="4018890"/>
          <a:ext cx="630731" cy="63073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17810" y="4018890"/>
        <a:ext cx="346903" cy="4746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AF8B0-8236-4A0D-A816-F430C7450601}">
      <dsp:nvSpPr>
        <dsp:cNvPr id="0" name=""/>
        <dsp:cNvSpPr/>
      </dsp:nvSpPr>
      <dsp:spPr>
        <a:xfrm>
          <a:off x="0" y="0"/>
          <a:ext cx="9002972" cy="13030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горизонт планирования представляемой прогнозной консолидированной и отдельной финансовой отчетности Получателя Инвестиций, а также финансовой модели должен составлять не менее срока: службы активов, планируемых к приобретению за счет Инвестиций или срока до первого капитального ремонта; окупаемости проекта в случае направления Инвестиций на пополнение оборотных средств для оказания финансовых услуг.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66" y="38166"/>
        <a:ext cx="7486728" cy="1226756"/>
      </dsp:txXfrm>
    </dsp:sp>
    <dsp:sp modelId="{94ADD2EC-8CB8-4CA1-9263-8332C7D49C00}">
      <dsp:nvSpPr>
        <dsp:cNvPr id="0" name=""/>
        <dsp:cNvSpPr/>
      </dsp:nvSpPr>
      <dsp:spPr>
        <a:xfrm>
          <a:off x="753998" y="1540013"/>
          <a:ext cx="9002972" cy="13030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Рекомендуется определять срок жизни проекта как экономически целесообразный (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максимизирующий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NPV проекта), технически осуществимый и юридически допустимый период, в течение которого предполагается создание, последующая эксплуатация и ликвидация объекта инвестирования или передача прав на извлечение доходов и несение затрат от эксплуатации объекта инвестирования иному лицу.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2164" y="1578179"/>
        <a:ext cx="7325634" cy="1226756"/>
      </dsp:txXfrm>
    </dsp:sp>
    <dsp:sp modelId="{69904127-1225-4F05-959B-956D487E17E1}">
      <dsp:nvSpPr>
        <dsp:cNvPr id="0" name=""/>
        <dsp:cNvSpPr/>
      </dsp:nvSpPr>
      <dsp:spPr>
        <a:xfrm>
          <a:off x="1496744" y="3080026"/>
          <a:ext cx="9002972" cy="13030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Ставка дисконтирования и дисконтируемые денежные потоки должны относиться к одному и тому же типу (рассчитаны для проекта целиком или только для собственников) и виду (с учетом инфляции или без учета). Ставка дисконтирования должна отражать требуемую доходность для инвестиций, выраженных в той же валюте, что и валюта денежных потоков;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4910" y="3118192"/>
        <a:ext cx="7336888" cy="1226756"/>
      </dsp:txXfrm>
    </dsp:sp>
    <dsp:sp modelId="{22581A3A-80F6-4C7C-9F28-BA4C2FD605FF}">
      <dsp:nvSpPr>
        <dsp:cNvPr id="0" name=""/>
        <dsp:cNvSpPr/>
      </dsp:nvSpPr>
      <dsp:spPr>
        <a:xfrm>
          <a:off x="2250743" y="4620039"/>
          <a:ext cx="9002972" cy="13030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расчете NPV проекта все денежные потоки, включая заключительную стоимость (заключительный денежный поток), должны приводиться к начальному моменту прогнозного периода путем дисконтирования.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8909" y="4658205"/>
        <a:ext cx="7325634" cy="1226756"/>
      </dsp:txXfrm>
    </dsp:sp>
    <dsp:sp modelId="{1A20DB3D-21BA-4722-9DD0-B5A034E7FC5A}">
      <dsp:nvSpPr>
        <dsp:cNvPr id="0" name=""/>
        <dsp:cNvSpPr/>
      </dsp:nvSpPr>
      <dsp:spPr>
        <a:xfrm>
          <a:off x="8155965" y="998047"/>
          <a:ext cx="847007" cy="84700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46542" y="998047"/>
        <a:ext cx="465853" cy="637373"/>
      </dsp:txXfrm>
    </dsp:sp>
    <dsp:sp modelId="{492C8D2B-F439-4F8A-8028-34EBC6511667}">
      <dsp:nvSpPr>
        <dsp:cNvPr id="0" name=""/>
        <dsp:cNvSpPr/>
      </dsp:nvSpPr>
      <dsp:spPr>
        <a:xfrm>
          <a:off x="8909964" y="2538060"/>
          <a:ext cx="847007" cy="84700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00541" y="2538060"/>
        <a:ext cx="465853" cy="637373"/>
      </dsp:txXfrm>
    </dsp:sp>
    <dsp:sp modelId="{9CEBA54C-2D31-485C-8581-11CCEAB84D42}">
      <dsp:nvSpPr>
        <dsp:cNvPr id="0" name=""/>
        <dsp:cNvSpPr/>
      </dsp:nvSpPr>
      <dsp:spPr>
        <a:xfrm>
          <a:off x="9652709" y="4078073"/>
          <a:ext cx="847007" cy="84700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43286" y="4078073"/>
        <a:ext cx="465853" cy="637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6D41-4C5B-413A-BCF3-A7D621679CC8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5FB7-EA31-4EF5-BC72-7F6085AA9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73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6D41-4C5B-413A-BCF3-A7D621679CC8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5FB7-EA31-4EF5-BC72-7F6085AA9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25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6D41-4C5B-413A-BCF3-A7D621679CC8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5FB7-EA31-4EF5-BC72-7F6085AA9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90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6D41-4C5B-413A-BCF3-A7D621679CC8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5FB7-EA31-4EF5-BC72-7F6085AA9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17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6D41-4C5B-413A-BCF3-A7D621679CC8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5FB7-EA31-4EF5-BC72-7F6085AA9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7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6D41-4C5B-413A-BCF3-A7D621679CC8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5FB7-EA31-4EF5-BC72-7F6085AA9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60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6D41-4C5B-413A-BCF3-A7D621679CC8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5FB7-EA31-4EF5-BC72-7F6085AA9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82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6D41-4C5B-413A-BCF3-A7D621679CC8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5FB7-EA31-4EF5-BC72-7F6085AA9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33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6D41-4C5B-413A-BCF3-A7D621679CC8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5FB7-EA31-4EF5-BC72-7F6085AA9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13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6D41-4C5B-413A-BCF3-A7D621679CC8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5FB7-EA31-4EF5-BC72-7F6085AA9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65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6D41-4C5B-413A-BCF3-A7D621679CC8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5FB7-EA31-4EF5-BC72-7F6085AA9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59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56D41-4C5B-413A-BCF3-A7D621679CC8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E5FB7-EA31-4EF5-BC72-7F6085AA9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06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4281" y="3643074"/>
            <a:ext cx="10372297" cy="111881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2.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Определение и значение ФЭОП. Ключевые этапы финансово-экономического обоснования проекта.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708" y="1479983"/>
            <a:ext cx="2009063" cy="2163091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2053277" y="277280"/>
            <a:ext cx="7415927" cy="315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50" b="1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Казахский Национальный Университет имени аль-Фараби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1"/>
          <p:cNvSpPr/>
          <p:nvPr/>
        </p:nvSpPr>
        <p:spPr>
          <a:xfrm>
            <a:off x="2042891" y="608512"/>
            <a:ext cx="7415927" cy="315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50" b="1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Высшая школа Экономики и Бизнеса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2"/>
          <p:cNvSpPr/>
          <p:nvPr/>
        </p:nvSpPr>
        <p:spPr>
          <a:xfrm>
            <a:off x="2042891" y="924504"/>
            <a:ext cx="7415927" cy="315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50" b="1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Кафедра Финансы и учет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8"/>
          <p:cNvSpPr/>
          <p:nvPr/>
        </p:nvSpPr>
        <p:spPr>
          <a:xfrm>
            <a:off x="6120429" y="5729660"/>
            <a:ext cx="7415927" cy="315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b="1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Дисциплина</a:t>
            </a:r>
            <a:r>
              <a:rPr lang="en-US" sz="155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: «Финансово-экономическое обоснование проектов»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9"/>
          <p:cNvSpPr/>
          <p:nvPr/>
        </p:nvSpPr>
        <p:spPr>
          <a:xfrm>
            <a:off x="6120430" y="6155010"/>
            <a:ext cx="7415927" cy="315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b="1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Преподаватель</a:t>
            </a:r>
            <a:r>
              <a:rPr lang="en-US" sz="1550" dirty="0">
                <a:solidFill>
                  <a:srgbClr val="00002E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: к.э.н., и.о. доцента Алиева Баглан Муратовна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3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35119"/>
            <a:ext cx="12192000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kk-KZ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988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365125"/>
            <a:ext cx="12078269" cy="781287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358" y="1661852"/>
            <a:ext cx="11499376" cy="154537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мире, где каждый инвестиционный проект требует тщательного анализа и оценки, особое внимание уделяется разработке финансово-экономического обоснования (ФЭО).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имеет ключевое значение для оценки эффективности проектов в различных областях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25404" y="3852317"/>
            <a:ext cx="6700482" cy="61414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и значение ФЭО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83358" y="4653887"/>
            <a:ext cx="11499376" cy="2112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Финансово-экономическое обоснование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комплексный анализ проекта, направленный на оценку его целесообразности с финансовой и экономической точек зрения.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ФЭО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обеспечить потенциальных инвесторов и заинтересованные стороны всесторонней информацией о предполагаемых доходах, расходах, рисках и возможностях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162187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7705"/>
            <a:ext cx="12192000" cy="931412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нужно финансово-экономическое обоснование проекта?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132814"/>
              </p:ext>
            </p:extLst>
          </p:nvPr>
        </p:nvGraphicFramePr>
        <p:xfrm>
          <a:off x="537949" y="1487606"/>
          <a:ext cx="11144535" cy="4995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482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7705"/>
            <a:ext cx="12192000" cy="972356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ФЭО включает в себя несколько ключевых этапов: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418695"/>
              </p:ext>
            </p:extLst>
          </p:nvPr>
        </p:nvGraphicFramePr>
        <p:xfrm>
          <a:off x="496437" y="1511726"/>
          <a:ext cx="11199125" cy="4957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0296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90469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ФЭО широко используется в различных секторах экономики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788026"/>
              </p:ext>
            </p:extLst>
          </p:nvPr>
        </p:nvGraphicFramePr>
        <p:xfrm>
          <a:off x="655376" y="1569490"/>
          <a:ext cx="10881247" cy="4790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450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374" y="0"/>
            <a:ext cx="12192001" cy="658457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 fontAlgn="base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ФИНАНСОВО - ЭКОНОМИЧЕСКОГО ОБОСНОВАНИЯ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510" y="859809"/>
            <a:ext cx="6307541" cy="5998191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  Краткий обзор (резюме) проекта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  Инициатор проекта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  Общие данные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  Учредители (акционеры)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  Виды и объемы деятельности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   Информация о руководителях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Описание предлагаемого проекта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  Местонахождение объекта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   Описание продукции, планируемой к выпуску в рамках реализации проекта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   Перечень оборудования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3.4.   Экологические вопросы производства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Анализ рынков сбыта продукции и закупок сырья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4.1.   Рынок сырья, материалов и комплектующих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4.2.   Конкуренция на рынке сбыта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4.3.   Потенциальная емкость рынка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сбыта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78222" y="1966078"/>
            <a:ext cx="51952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Организационный план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   Основные партнеры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5.2.   Правовые вопросы осуществления проекта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5.3.   Команда проекта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Оценка рисков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6.1.   Оценка проектных рисков.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6.2.   Проектные риски (проектной команды).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6.3.   Отраслевые риски.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6.4.   Риски, возникающие на этапе осуществления капитальных вложений.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6.5.   Риски, связанные с эксплуатацией предприятия.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6.6.   Кредитные риски.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6.7.   Методы снижения рисков.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Обеспечение</a:t>
            </a:r>
          </a:p>
          <a:p>
            <a:pPr fontAlgn="base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Приложение: финансово-экономическая модель проекта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702256" y="6332561"/>
            <a:ext cx="341195" cy="395785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806520" y="1351929"/>
            <a:ext cx="341194" cy="61414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053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157541"/>
              </p:ext>
            </p:extLst>
          </p:nvPr>
        </p:nvGraphicFramePr>
        <p:xfrm>
          <a:off x="469142" y="1119116"/>
          <a:ext cx="11253716" cy="5390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301793"/>
            <a:ext cx="12192000" cy="52322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указания по составлению финансовых прогнозов: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92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99488"/>
              </p:ext>
            </p:extLst>
          </p:nvPr>
        </p:nvGraphicFramePr>
        <p:xfrm>
          <a:off x="537950" y="477672"/>
          <a:ext cx="11253716" cy="5923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9291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7955"/>
            <a:ext cx="12192000" cy="86317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687" y="1784680"/>
            <a:ext cx="10598626" cy="4820835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Финансово-экономическое обоснование является неотъемлемой частью любого инвестиционного проекта.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не только оценить все потенциальные плюсы и минусы проекта, но и дает возможность определить наиболее эффективные стратегии его реализации.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рыночной экономики и повышенной конкуренции, ФЭО становится не просто инструментом анализа, но и необходимым условием для успешной реализации любых проектов, начиная от небольших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заканчивая крупными промышленными предприятиями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848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940</Words>
  <Application>Microsoft Office PowerPoint</Application>
  <PresentationFormat>Широкоэкранный</PresentationFormat>
  <Paragraphs>73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PT Sans</vt:lpstr>
      <vt:lpstr>Times New Roman</vt:lpstr>
      <vt:lpstr>Тема Office</vt:lpstr>
      <vt:lpstr>Тема 2.  Определение и значение ФЭОП. Ключевые этапы финансово-экономического обоснования проекта.</vt:lpstr>
      <vt:lpstr>Введение</vt:lpstr>
      <vt:lpstr>Зачем нужно финансово-экономическое обоснование проекта?</vt:lpstr>
      <vt:lpstr>ФЭО включает в себя несколько ключевых этапов:</vt:lpstr>
      <vt:lpstr>ФЭО широко используется в различных секторах экономики:</vt:lpstr>
      <vt:lpstr>СТРУКТУРА ФИНАНСОВО - ЭКОНОМИЧЕСКОГО ОБОСНОВАНИЯ ПРОЕКТА</vt:lpstr>
      <vt:lpstr>Презентация PowerPoint</vt:lpstr>
      <vt:lpstr>Презентация PowerPoint</vt:lpstr>
      <vt:lpstr>Заключение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2.  Определение и значение ФЭОП. Ключевые этапы финансово-экономического обоснования проекта.</dc:title>
  <dc:creator>PC</dc:creator>
  <cp:lastModifiedBy>PC</cp:lastModifiedBy>
  <cp:revision>5</cp:revision>
  <dcterms:created xsi:type="dcterms:W3CDTF">2024-10-01T08:44:26Z</dcterms:created>
  <dcterms:modified xsi:type="dcterms:W3CDTF">2024-10-01T09:33:18Z</dcterms:modified>
</cp:coreProperties>
</file>